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7"/>
  </p:notesMasterIdLst>
  <p:sldIdLst>
    <p:sldId id="256" r:id="rId6"/>
    <p:sldId id="257" r:id="rId7"/>
    <p:sldId id="267" r:id="rId8"/>
    <p:sldId id="260" r:id="rId9"/>
    <p:sldId id="261" r:id="rId10"/>
    <p:sldId id="264" r:id="rId11"/>
    <p:sldId id="262" r:id="rId12"/>
    <p:sldId id="258" r:id="rId13"/>
    <p:sldId id="266" r:id="rId14"/>
    <p:sldId id="263"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7BC7D1-B7A1-4C7E-A542-D14111D3B2B2}" v="889" dt="2023-06-12T04:02:49.256"/>
    <p1510:client id="{4CD456EF-C136-76AB-3A31-6AE6FBE0456B}" v="1021" dt="2023-06-12T04:03:03.262"/>
    <p1510:client id="{8E1E931B-8E4B-824B-2676-17A47CDCC99D}" v="11" dt="2023-11-30T02:09:38.935"/>
    <p1510:client id="{B0A146BE-4B5E-D231-1A42-2934F2EF3503}" v="76" dt="2023-06-12T02:43:43.0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74C3A-2EE2-450C-A22C-1B2F069D52D2}" type="datetimeFigureOut">
              <a:rPr lang="en-NZ" smtClean="0"/>
              <a:t>25/01/2024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1A2BC0-2ED9-477A-9FCF-C615F6E5C528}" type="slidenum">
              <a:rPr lang="en-NZ" smtClean="0"/>
              <a:t>‹#›</a:t>
            </a:fld>
            <a:endParaRPr lang="en-NZ"/>
          </a:p>
        </p:txBody>
      </p:sp>
    </p:spTree>
    <p:extLst>
      <p:ext uri="{BB962C8B-B14F-4D97-AF65-F5344CB8AC3E}">
        <p14:creationId xmlns:p14="http://schemas.microsoft.com/office/powerpoint/2010/main" val="288807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570E6-D5D1-8CDD-F809-0F10BC3EAE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29C80C30-7CEA-721B-2A00-594C228A31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13953A7D-D683-AAEF-B10A-6B42384988B3}"/>
              </a:ext>
            </a:extLst>
          </p:cNvPr>
          <p:cNvSpPr>
            <a:spLocks noGrp="1"/>
          </p:cNvSpPr>
          <p:nvPr>
            <p:ph type="dt" sz="half" idx="10"/>
          </p:nvPr>
        </p:nvSpPr>
        <p:spPr/>
        <p:txBody>
          <a:bodyPr/>
          <a:lstStyle/>
          <a:p>
            <a:fld id="{F8D0944C-A7F9-4AB4-A001-6D64C8B224CB}" type="datetime1">
              <a:rPr lang="en-NZ" smtClean="0"/>
              <a:t>25/01/2024</a:t>
            </a:fld>
            <a:endParaRPr lang="en-NZ"/>
          </a:p>
        </p:txBody>
      </p:sp>
      <p:sp>
        <p:nvSpPr>
          <p:cNvPr id="5" name="Footer Placeholder 4">
            <a:extLst>
              <a:ext uri="{FF2B5EF4-FFF2-40B4-BE49-F238E27FC236}">
                <a16:creationId xmlns:a16="http://schemas.microsoft.com/office/drawing/2014/main" id="{FD1B8546-B8CB-B995-D64C-C304A6EA1EE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D26E5A1-3C1F-7B1A-2FB7-227221496D52}"/>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4223978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4118D-1377-6B00-700A-8CE68E3D2F54}"/>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831B7D73-C676-F643-00D4-BB6E616220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6AC3519-7457-D6AB-D55C-7F654F584068}"/>
              </a:ext>
            </a:extLst>
          </p:cNvPr>
          <p:cNvSpPr>
            <a:spLocks noGrp="1"/>
          </p:cNvSpPr>
          <p:nvPr>
            <p:ph type="dt" sz="half" idx="10"/>
          </p:nvPr>
        </p:nvSpPr>
        <p:spPr/>
        <p:txBody>
          <a:bodyPr/>
          <a:lstStyle/>
          <a:p>
            <a:fld id="{680A6E76-372D-4BD6-92C8-C9AA9FCCAF06}" type="datetime1">
              <a:rPr lang="en-NZ" smtClean="0"/>
              <a:t>25/01/2024</a:t>
            </a:fld>
            <a:endParaRPr lang="en-NZ"/>
          </a:p>
        </p:txBody>
      </p:sp>
      <p:sp>
        <p:nvSpPr>
          <p:cNvPr id="5" name="Footer Placeholder 4">
            <a:extLst>
              <a:ext uri="{FF2B5EF4-FFF2-40B4-BE49-F238E27FC236}">
                <a16:creationId xmlns:a16="http://schemas.microsoft.com/office/drawing/2014/main" id="{B6857692-435F-7586-52F2-B575C569F41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A4AAAEE-AADB-7E10-1FD3-F72C9DA5FA57}"/>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1183081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8DA35E-FA79-56F3-CC96-B49F516A12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DD93AEC6-E462-0EA2-C046-3D15068477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122437B-9BC6-9691-5DD9-4B86CB3683A8}"/>
              </a:ext>
            </a:extLst>
          </p:cNvPr>
          <p:cNvSpPr>
            <a:spLocks noGrp="1"/>
          </p:cNvSpPr>
          <p:nvPr>
            <p:ph type="dt" sz="half" idx="10"/>
          </p:nvPr>
        </p:nvSpPr>
        <p:spPr/>
        <p:txBody>
          <a:bodyPr/>
          <a:lstStyle/>
          <a:p>
            <a:fld id="{66CADC3F-5E8A-45BB-92C5-E525124DA0FE}" type="datetime1">
              <a:rPr lang="en-NZ" smtClean="0"/>
              <a:t>25/01/2024</a:t>
            </a:fld>
            <a:endParaRPr lang="en-NZ"/>
          </a:p>
        </p:txBody>
      </p:sp>
      <p:sp>
        <p:nvSpPr>
          <p:cNvPr id="5" name="Footer Placeholder 4">
            <a:extLst>
              <a:ext uri="{FF2B5EF4-FFF2-40B4-BE49-F238E27FC236}">
                <a16:creationId xmlns:a16="http://schemas.microsoft.com/office/drawing/2014/main" id="{73E6F095-9F71-2D59-5C7B-F86E9527F87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F018730-220B-F6C8-819D-DC2D2144027D}"/>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424906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5DE07-E401-E3E6-2582-F111D92187BF}"/>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982EE14-CDAA-D3E8-E1C1-8C65339C09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AF04C2E-30AC-CAE4-FC5C-1DA0B52EFE97}"/>
              </a:ext>
            </a:extLst>
          </p:cNvPr>
          <p:cNvSpPr>
            <a:spLocks noGrp="1"/>
          </p:cNvSpPr>
          <p:nvPr>
            <p:ph type="dt" sz="half" idx="10"/>
          </p:nvPr>
        </p:nvSpPr>
        <p:spPr/>
        <p:txBody>
          <a:bodyPr/>
          <a:lstStyle/>
          <a:p>
            <a:fld id="{2583D878-0496-4CD7-99A1-9A74DFC91D53}" type="datetime1">
              <a:rPr lang="en-NZ" smtClean="0"/>
              <a:t>25/01/2024</a:t>
            </a:fld>
            <a:endParaRPr lang="en-NZ"/>
          </a:p>
        </p:txBody>
      </p:sp>
      <p:sp>
        <p:nvSpPr>
          <p:cNvPr id="5" name="Footer Placeholder 4">
            <a:extLst>
              <a:ext uri="{FF2B5EF4-FFF2-40B4-BE49-F238E27FC236}">
                <a16:creationId xmlns:a16="http://schemas.microsoft.com/office/drawing/2014/main" id="{F4532FD0-C5DD-35B3-D8CC-4045860772B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3FB9841-2AEC-5A26-F9C9-1E4E9C5A705E}"/>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2528340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115DD-9AD1-21BA-9A34-1E4E6CB72F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6FE9B2C-83C2-9ABE-FD7F-5D50AE112E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F6E194-370C-45F8-2901-3A36B195C752}"/>
              </a:ext>
            </a:extLst>
          </p:cNvPr>
          <p:cNvSpPr>
            <a:spLocks noGrp="1"/>
          </p:cNvSpPr>
          <p:nvPr>
            <p:ph type="dt" sz="half" idx="10"/>
          </p:nvPr>
        </p:nvSpPr>
        <p:spPr/>
        <p:txBody>
          <a:bodyPr/>
          <a:lstStyle/>
          <a:p>
            <a:fld id="{0970BAF4-C5FA-46FC-A910-6EDF20ADBB6D}" type="datetime1">
              <a:rPr lang="en-NZ" smtClean="0"/>
              <a:t>25/01/2024</a:t>
            </a:fld>
            <a:endParaRPr lang="en-NZ"/>
          </a:p>
        </p:txBody>
      </p:sp>
      <p:sp>
        <p:nvSpPr>
          <p:cNvPr id="5" name="Footer Placeholder 4">
            <a:extLst>
              <a:ext uri="{FF2B5EF4-FFF2-40B4-BE49-F238E27FC236}">
                <a16:creationId xmlns:a16="http://schemas.microsoft.com/office/drawing/2014/main" id="{E4CFDF4A-C02C-C6E8-20FD-125B4311AB9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E6E666A-7C6B-0876-4A16-0C39E0961E5A}"/>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385073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B6489-3F38-BFF2-6BA9-74B8453DA780}"/>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872DDBE-881A-2A19-B73A-55EE62FCC0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E69C6B05-463A-478B-6BDD-8B6AA1E216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4E2ADCC7-FD01-2915-2C87-8CE8DC43234B}"/>
              </a:ext>
            </a:extLst>
          </p:cNvPr>
          <p:cNvSpPr>
            <a:spLocks noGrp="1"/>
          </p:cNvSpPr>
          <p:nvPr>
            <p:ph type="dt" sz="half" idx="10"/>
          </p:nvPr>
        </p:nvSpPr>
        <p:spPr/>
        <p:txBody>
          <a:bodyPr/>
          <a:lstStyle/>
          <a:p>
            <a:fld id="{D92536FE-3F48-46B0-B273-0EF8A042D3CD}" type="datetime1">
              <a:rPr lang="en-NZ" smtClean="0"/>
              <a:t>25/01/2024</a:t>
            </a:fld>
            <a:endParaRPr lang="en-NZ"/>
          </a:p>
        </p:txBody>
      </p:sp>
      <p:sp>
        <p:nvSpPr>
          <p:cNvPr id="6" name="Footer Placeholder 5">
            <a:extLst>
              <a:ext uri="{FF2B5EF4-FFF2-40B4-BE49-F238E27FC236}">
                <a16:creationId xmlns:a16="http://schemas.microsoft.com/office/drawing/2014/main" id="{A530816F-60E2-9F0A-832D-A8382AE3BF7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44CE2D9-738D-33B7-031B-2E7362CD9122}"/>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4087393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8AA77-FCD1-0CDC-4AC6-BBF93ECDF639}"/>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2520CDAA-A70E-8371-AB9F-E1036E91E6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C175C1-1050-8B02-7331-9B44DD537B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B8438627-2F68-6AE4-60D1-49BBE221EB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4EDEB3-800A-DB59-9D28-C1911C74E1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0943E7E1-F7FA-DB82-8013-77D5D65FEF36}"/>
              </a:ext>
            </a:extLst>
          </p:cNvPr>
          <p:cNvSpPr>
            <a:spLocks noGrp="1"/>
          </p:cNvSpPr>
          <p:nvPr>
            <p:ph type="dt" sz="half" idx="10"/>
          </p:nvPr>
        </p:nvSpPr>
        <p:spPr/>
        <p:txBody>
          <a:bodyPr/>
          <a:lstStyle/>
          <a:p>
            <a:fld id="{35D00B8E-C021-4677-AB76-D10F8A97F063}" type="datetime1">
              <a:rPr lang="en-NZ" smtClean="0"/>
              <a:t>25/01/2024</a:t>
            </a:fld>
            <a:endParaRPr lang="en-NZ"/>
          </a:p>
        </p:txBody>
      </p:sp>
      <p:sp>
        <p:nvSpPr>
          <p:cNvPr id="8" name="Footer Placeholder 7">
            <a:extLst>
              <a:ext uri="{FF2B5EF4-FFF2-40B4-BE49-F238E27FC236}">
                <a16:creationId xmlns:a16="http://schemas.microsoft.com/office/drawing/2014/main" id="{1216345C-3EFA-B40D-58F2-B4B1B0006357}"/>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D706333D-A1E9-4BE3-C926-046CFB308192}"/>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237787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1FA2F-8089-CEE4-D26C-A2B2CFF010B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F327C154-F49A-1A0D-6FD5-507BA12C487D}"/>
              </a:ext>
            </a:extLst>
          </p:cNvPr>
          <p:cNvSpPr>
            <a:spLocks noGrp="1"/>
          </p:cNvSpPr>
          <p:nvPr>
            <p:ph type="dt" sz="half" idx="10"/>
          </p:nvPr>
        </p:nvSpPr>
        <p:spPr/>
        <p:txBody>
          <a:bodyPr/>
          <a:lstStyle/>
          <a:p>
            <a:fld id="{89A5A551-9C52-4656-80FF-6253F103FE90}" type="datetime1">
              <a:rPr lang="en-NZ" smtClean="0"/>
              <a:t>25/01/2024</a:t>
            </a:fld>
            <a:endParaRPr lang="en-NZ"/>
          </a:p>
        </p:txBody>
      </p:sp>
      <p:sp>
        <p:nvSpPr>
          <p:cNvPr id="4" name="Footer Placeholder 3">
            <a:extLst>
              <a:ext uri="{FF2B5EF4-FFF2-40B4-BE49-F238E27FC236}">
                <a16:creationId xmlns:a16="http://schemas.microsoft.com/office/drawing/2014/main" id="{0273555B-0F79-CC2B-4758-B5C7329AC10D}"/>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F32575A-A90B-8ADC-3650-CED76AE8A72D}"/>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3270055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2F124D-EDAB-9A46-32A8-73C997EC4E60}"/>
              </a:ext>
            </a:extLst>
          </p:cNvPr>
          <p:cNvSpPr>
            <a:spLocks noGrp="1"/>
          </p:cNvSpPr>
          <p:nvPr>
            <p:ph type="dt" sz="half" idx="10"/>
          </p:nvPr>
        </p:nvSpPr>
        <p:spPr/>
        <p:txBody>
          <a:bodyPr/>
          <a:lstStyle/>
          <a:p>
            <a:fld id="{37A301E7-EA9B-4FE8-B53B-26E2CDA6ABCD}" type="datetime1">
              <a:rPr lang="en-NZ" smtClean="0"/>
              <a:t>25/01/2024</a:t>
            </a:fld>
            <a:endParaRPr lang="en-NZ"/>
          </a:p>
        </p:txBody>
      </p:sp>
      <p:sp>
        <p:nvSpPr>
          <p:cNvPr id="3" name="Footer Placeholder 2">
            <a:extLst>
              <a:ext uri="{FF2B5EF4-FFF2-40B4-BE49-F238E27FC236}">
                <a16:creationId xmlns:a16="http://schemas.microsoft.com/office/drawing/2014/main" id="{627D4759-B860-C390-8B72-F842BBF4FB5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EBA0B744-7F3D-EA95-226F-314229929C24}"/>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1081136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FC3CB-0D3D-497A-AA8D-3ECC7892F7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1AD702D9-C12A-FBBD-B972-400E1F439B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91DA58FA-3390-2CF2-549F-8AAE933C01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BE9EEC-7B0A-E056-27B8-8284C78F4865}"/>
              </a:ext>
            </a:extLst>
          </p:cNvPr>
          <p:cNvSpPr>
            <a:spLocks noGrp="1"/>
          </p:cNvSpPr>
          <p:nvPr>
            <p:ph type="dt" sz="half" idx="10"/>
          </p:nvPr>
        </p:nvSpPr>
        <p:spPr/>
        <p:txBody>
          <a:bodyPr/>
          <a:lstStyle/>
          <a:p>
            <a:fld id="{005AF52C-884C-4CF5-AFBB-D934BB36C252}" type="datetime1">
              <a:rPr lang="en-NZ" smtClean="0"/>
              <a:t>25/01/2024</a:t>
            </a:fld>
            <a:endParaRPr lang="en-NZ"/>
          </a:p>
        </p:txBody>
      </p:sp>
      <p:sp>
        <p:nvSpPr>
          <p:cNvPr id="6" name="Footer Placeholder 5">
            <a:extLst>
              <a:ext uri="{FF2B5EF4-FFF2-40B4-BE49-F238E27FC236}">
                <a16:creationId xmlns:a16="http://schemas.microsoft.com/office/drawing/2014/main" id="{7E16A5DF-45B1-5536-0F6A-FA44980237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6CF8DD8-3CD2-6552-1EDA-D92A51A0DF46}"/>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4094827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72AF3-4AAA-3411-8386-9B1146E2FF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F672445C-6872-66B3-9DAF-617A89AB78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0163873D-BF75-B09C-2136-D18A1FC8D2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99F4C8-85D3-183E-ADCE-60EB9FAD4903}"/>
              </a:ext>
            </a:extLst>
          </p:cNvPr>
          <p:cNvSpPr>
            <a:spLocks noGrp="1"/>
          </p:cNvSpPr>
          <p:nvPr>
            <p:ph type="dt" sz="half" idx="10"/>
          </p:nvPr>
        </p:nvSpPr>
        <p:spPr/>
        <p:txBody>
          <a:bodyPr/>
          <a:lstStyle/>
          <a:p>
            <a:fld id="{9A878283-3F1E-482D-8177-4ED40A8F2838}" type="datetime1">
              <a:rPr lang="en-NZ" smtClean="0"/>
              <a:t>25/01/2024</a:t>
            </a:fld>
            <a:endParaRPr lang="en-NZ"/>
          </a:p>
        </p:txBody>
      </p:sp>
      <p:sp>
        <p:nvSpPr>
          <p:cNvPr id="6" name="Footer Placeholder 5">
            <a:extLst>
              <a:ext uri="{FF2B5EF4-FFF2-40B4-BE49-F238E27FC236}">
                <a16:creationId xmlns:a16="http://schemas.microsoft.com/office/drawing/2014/main" id="{BA30FA48-C422-0E54-CE33-302B8F28B98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D9698E9-578D-2C5B-7CD8-77FD24896F32}"/>
              </a:ext>
            </a:extLst>
          </p:cNvPr>
          <p:cNvSpPr>
            <a:spLocks noGrp="1"/>
          </p:cNvSpPr>
          <p:nvPr>
            <p:ph type="sldNum" sz="quarter" idx="12"/>
          </p:nvPr>
        </p:nvSpPr>
        <p:spPr/>
        <p:txBody>
          <a:bodyPr/>
          <a:lstStyle/>
          <a:p>
            <a:fld id="{A553A48C-03F2-45BB-BF34-D9E52F36F87A}" type="slidenum">
              <a:rPr lang="en-NZ" smtClean="0"/>
              <a:t>‹#›</a:t>
            </a:fld>
            <a:endParaRPr lang="en-NZ"/>
          </a:p>
        </p:txBody>
      </p:sp>
    </p:spTree>
    <p:extLst>
      <p:ext uri="{BB962C8B-B14F-4D97-AF65-F5344CB8AC3E}">
        <p14:creationId xmlns:p14="http://schemas.microsoft.com/office/powerpoint/2010/main" val="3891143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A5E0A6-37F4-86C6-2699-84D0B251CA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F02BBF4-CE6E-AEBE-9C2D-50BE9F7FF2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51E532DC-23DD-3784-F2F0-157EE2096A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A323-77B3-443D-8DA9-09F580EB42B3}" type="datetime1">
              <a:rPr lang="en-NZ" smtClean="0"/>
              <a:t>25/01/2024</a:t>
            </a:fld>
            <a:endParaRPr lang="en-NZ"/>
          </a:p>
        </p:txBody>
      </p:sp>
      <p:sp>
        <p:nvSpPr>
          <p:cNvPr id="5" name="Footer Placeholder 4">
            <a:extLst>
              <a:ext uri="{FF2B5EF4-FFF2-40B4-BE49-F238E27FC236}">
                <a16:creationId xmlns:a16="http://schemas.microsoft.com/office/drawing/2014/main" id="{0FC6445D-6026-FE98-FF46-8F93677607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A55C0436-D7F3-CB7A-A292-DD275267A8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3A48C-03F2-45BB-BF34-D9E52F36F87A}" type="slidenum">
              <a:rPr lang="en-NZ" smtClean="0"/>
              <a:t>‹#›</a:t>
            </a:fld>
            <a:endParaRPr lang="en-NZ"/>
          </a:p>
        </p:txBody>
      </p:sp>
    </p:spTree>
    <p:extLst>
      <p:ext uri="{BB962C8B-B14F-4D97-AF65-F5344CB8AC3E}">
        <p14:creationId xmlns:p14="http://schemas.microsoft.com/office/powerpoint/2010/main" val="409930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3CF9-A8BA-40E2-EF79-56D4B85DB013}"/>
              </a:ext>
            </a:extLst>
          </p:cNvPr>
          <p:cNvSpPr>
            <a:spLocks noGrp="1"/>
          </p:cNvSpPr>
          <p:nvPr>
            <p:ph type="ctrTitle"/>
          </p:nvPr>
        </p:nvSpPr>
        <p:spPr/>
        <p:txBody>
          <a:bodyPr>
            <a:normAutofit/>
          </a:bodyPr>
          <a:lstStyle/>
          <a:p>
            <a:r>
              <a:rPr lang="mi-NZ" dirty="0" err="1"/>
              <a:t>Employment</a:t>
            </a:r>
            <a:r>
              <a:rPr lang="mi-NZ" dirty="0"/>
              <a:t> </a:t>
            </a:r>
            <a:r>
              <a:rPr lang="mi-NZ" dirty="0" err="1"/>
              <a:t>Programme</a:t>
            </a:r>
            <a:r>
              <a:rPr lang="mi-NZ" dirty="0"/>
              <a:t> </a:t>
            </a:r>
            <a:br>
              <a:rPr lang="mi-NZ" dirty="0"/>
            </a:br>
            <a:r>
              <a:rPr lang="mi-NZ" sz="3600" dirty="0" err="1"/>
              <a:t>End</a:t>
            </a:r>
            <a:r>
              <a:rPr lang="mi-NZ" sz="3600" dirty="0"/>
              <a:t> </a:t>
            </a:r>
            <a:r>
              <a:rPr lang="mi-NZ" sz="3600" dirty="0" err="1"/>
              <a:t>of</a:t>
            </a:r>
            <a:r>
              <a:rPr lang="mi-NZ" sz="3600" dirty="0"/>
              <a:t> </a:t>
            </a:r>
            <a:r>
              <a:rPr lang="mi-NZ" sz="3600" dirty="0" err="1"/>
              <a:t>Financial</a:t>
            </a:r>
            <a:r>
              <a:rPr lang="mi-NZ" sz="3600" dirty="0"/>
              <a:t> </a:t>
            </a:r>
            <a:r>
              <a:rPr lang="mi-NZ" sz="3600" dirty="0" err="1"/>
              <a:t>Year</a:t>
            </a:r>
            <a:r>
              <a:rPr lang="mi-NZ" sz="3600" dirty="0"/>
              <a:t> </a:t>
            </a:r>
            <a:r>
              <a:rPr lang="mi-NZ" sz="3600" dirty="0" err="1"/>
              <a:t>Report</a:t>
            </a:r>
            <a:r>
              <a:rPr lang="mi-NZ" sz="3600" dirty="0"/>
              <a:t> to 30 </a:t>
            </a:r>
            <a:r>
              <a:rPr lang="mi-NZ" sz="3600" dirty="0" err="1"/>
              <a:t>June</a:t>
            </a:r>
            <a:r>
              <a:rPr lang="mi-NZ" sz="3600" dirty="0"/>
              <a:t> 2024</a:t>
            </a:r>
            <a:endParaRPr lang="en-NZ" sz="3600" dirty="0"/>
          </a:p>
        </p:txBody>
      </p:sp>
      <p:sp>
        <p:nvSpPr>
          <p:cNvPr id="3" name="Subtitle 2">
            <a:extLst>
              <a:ext uri="{FF2B5EF4-FFF2-40B4-BE49-F238E27FC236}">
                <a16:creationId xmlns:a16="http://schemas.microsoft.com/office/drawing/2014/main" id="{DBEC5559-DA2D-C085-5C5E-9B9EB2676319}"/>
              </a:ext>
            </a:extLst>
          </p:cNvPr>
          <p:cNvSpPr>
            <a:spLocks noGrp="1"/>
          </p:cNvSpPr>
          <p:nvPr>
            <p:ph type="subTitle" idx="1"/>
          </p:nvPr>
        </p:nvSpPr>
        <p:spPr/>
        <p:txBody>
          <a:bodyPr/>
          <a:lstStyle/>
          <a:p>
            <a:r>
              <a:rPr lang="mi-NZ"/>
              <a:t>MTFJ: </a:t>
            </a:r>
            <a:r>
              <a:rPr lang="mi-NZ">
                <a:highlight>
                  <a:srgbClr val="FFFF00"/>
                </a:highlight>
              </a:rPr>
              <a:t>[Council Name] – [Organisation Name, if applicable]</a:t>
            </a:r>
            <a:endParaRPr lang="en-NZ">
              <a:highlight>
                <a:srgbClr val="FFFF00"/>
              </a:highlight>
            </a:endParaRPr>
          </a:p>
        </p:txBody>
      </p:sp>
      <p:pic>
        <p:nvPicPr>
          <p:cNvPr id="7" name="Picture 7">
            <a:extLst>
              <a:ext uri="{FF2B5EF4-FFF2-40B4-BE49-F238E27FC236}">
                <a16:creationId xmlns:a16="http://schemas.microsoft.com/office/drawing/2014/main" id="{13D8695E-9D1B-7EA6-6646-5DADF5A32C27}"/>
              </a:ext>
            </a:extLst>
          </p:cNvPr>
          <p:cNvPicPr>
            <a:picLocks noChangeAspect="1"/>
          </p:cNvPicPr>
          <p:nvPr/>
        </p:nvPicPr>
        <p:blipFill>
          <a:blip r:embed="rId2"/>
          <a:stretch>
            <a:fillRect/>
          </a:stretch>
        </p:blipFill>
        <p:spPr>
          <a:xfrm>
            <a:off x="1524000" y="5943233"/>
            <a:ext cx="2743200" cy="809625"/>
          </a:xfrm>
          <a:prstGeom prst="rect">
            <a:avLst/>
          </a:prstGeom>
        </p:spPr>
      </p:pic>
      <p:pic>
        <p:nvPicPr>
          <p:cNvPr id="8" name="Picture 8">
            <a:extLst>
              <a:ext uri="{FF2B5EF4-FFF2-40B4-BE49-F238E27FC236}">
                <a16:creationId xmlns:a16="http://schemas.microsoft.com/office/drawing/2014/main" id="{0E8A8E9D-7CAF-585A-D7CE-34BC20BC2B5D}"/>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9" name="TextBox 8">
            <a:extLst>
              <a:ext uri="{FF2B5EF4-FFF2-40B4-BE49-F238E27FC236}">
                <a16:creationId xmlns:a16="http://schemas.microsoft.com/office/drawing/2014/main" id="{8B58B8B8-AFA6-439D-66D2-7064FE24FE54}"/>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Tree>
    <p:extLst>
      <p:ext uri="{BB962C8B-B14F-4D97-AF65-F5344CB8AC3E}">
        <p14:creationId xmlns:p14="http://schemas.microsoft.com/office/powerpoint/2010/main" val="3281774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1D5A8-B051-3F0E-F855-27713B0EDE91}"/>
              </a:ext>
            </a:extLst>
          </p:cNvPr>
          <p:cNvSpPr>
            <a:spLocks noGrp="1"/>
          </p:cNvSpPr>
          <p:nvPr>
            <p:ph type="title"/>
          </p:nvPr>
        </p:nvSpPr>
        <p:spPr/>
        <p:txBody>
          <a:bodyPr/>
          <a:lstStyle/>
          <a:p>
            <a:r>
              <a:rPr lang="mi-NZ" err="1"/>
              <a:t>Conclusion</a:t>
            </a:r>
            <a:r>
              <a:rPr lang="mi-NZ"/>
              <a:t> </a:t>
            </a:r>
            <a:endParaRPr lang="en-NZ"/>
          </a:p>
        </p:txBody>
      </p:sp>
      <p:sp>
        <p:nvSpPr>
          <p:cNvPr id="3" name="Content Placeholder 2">
            <a:extLst>
              <a:ext uri="{FF2B5EF4-FFF2-40B4-BE49-F238E27FC236}">
                <a16:creationId xmlns:a16="http://schemas.microsoft.com/office/drawing/2014/main" id="{BAF3DF78-3DA8-07A8-0A47-26D6ACC9BFF9}"/>
              </a:ext>
            </a:extLst>
          </p:cNvPr>
          <p:cNvSpPr>
            <a:spLocks noGrp="1"/>
          </p:cNvSpPr>
          <p:nvPr>
            <p:ph idx="1"/>
          </p:nvPr>
        </p:nvSpPr>
        <p:spPr/>
        <p:txBody>
          <a:bodyPr>
            <a:normAutofit/>
          </a:bodyPr>
          <a:lstStyle/>
          <a:p>
            <a:pPr marL="0" indent="0">
              <a:buNone/>
            </a:pPr>
            <a:r>
              <a:rPr lang="mi-NZ" sz="2000" i="1" err="1"/>
              <a:t>Provide</a:t>
            </a:r>
            <a:r>
              <a:rPr lang="mi-NZ" sz="2000" i="1"/>
              <a:t> a </a:t>
            </a:r>
            <a:r>
              <a:rPr lang="mi-NZ" sz="2000" i="1" err="1"/>
              <a:t>summary</a:t>
            </a:r>
            <a:r>
              <a:rPr lang="mi-NZ" sz="2000" i="1"/>
              <a:t> </a:t>
            </a:r>
            <a:r>
              <a:rPr lang="mi-NZ" sz="2000" i="1" err="1"/>
              <a:t>of</a:t>
            </a:r>
            <a:r>
              <a:rPr lang="mi-NZ" sz="2000" i="1"/>
              <a:t> </a:t>
            </a:r>
            <a:r>
              <a:rPr lang="mi-NZ" sz="2000" i="1" err="1"/>
              <a:t>your</a:t>
            </a:r>
            <a:r>
              <a:rPr lang="mi-NZ" sz="2000" i="1"/>
              <a:t> </a:t>
            </a:r>
            <a:r>
              <a:rPr lang="mi-NZ" sz="2000" i="1" err="1"/>
              <a:t>experience</a:t>
            </a:r>
            <a:r>
              <a:rPr lang="mi-NZ" sz="2000" i="1"/>
              <a:t> </a:t>
            </a:r>
            <a:r>
              <a:rPr lang="mi-NZ" sz="2000" i="1" err="1"/>
              <a:t>of</a:t>
            </a:r>
            <a:r>
              <a:rPr lang="mi-NZ" sz="2000" i="1"/>
              <a:t> the </a:t>
            </a:r>
            <a:r>
              <a:rPr lang="mi-NZ" sz="2000" i="1" err="1"/>
              <a:t>programme</a:t>
            </a:r>
            <a:r>
              <a:rPr lang="mi-NZ" sz="2000" i="1"/>
              <a:t> </a:t>
            </a:r>
            <a:r>
              <a:rPr lang="mi-NZ" sz="2000" i="1" err="1"/>
              <a:t>this</a:t>
            </a:r>
            <a:r>
              <a:rPr lang="mi-NZ" sz="2000" i="1"/>
              <a:t> </a:t>
            </a:r>
            <a:r>
              <a:rPr lang="mi-NZ" sz="2000" i="1" err="1"/>
              <a:t>year</a:t>
            </a:r>
            <a:r>
              <a:rPr lang="mi-NZ" sz="2000" i="1"/>
              <a:t>. </a:t>
            </a:r>
            <a:r>
              <a:rPr lang="mi-NZ" sz="2000" i="1" err="1"/>
              <a:t>You</a:t>
            </a:r>
            <a:r>
              <a:rPr lang="mi-NZ" sz="2000" i="1"/>
              <a:t> </a:t>
            </a:r>
            <a:r>
              <a:rPr lang="mi-NZ" sz="2000" i="1" err="1"/>
              <a:t>can</a:t>
            </a:r>
            <a:r>
              <a:rPr lang="mi-NZ" sz="2000" i="1"/>
              <a:t> </a:t>
            </a:r>
            <a:r>
              <a:rPr lang="mi-NZ" sz="2000" i="1" err="1"/>
              <a:t>use</a:t>
            </a:r>
            <a:r>
              <a:rPr lang="mi-NZ" sz="2000" i="1"/>
              <a:t> </a:t>
            </a:r>
            <a:r>
              <a:rPr lang="mi-NZ" sz="2000" i="1" err="1"/>
              <a:t>this</a:t>
            </a:r>
            <a:r>
              <a:rPr lang="mi-NZ" sz="2000" i="1"/>
              <a:t> </a:t>
            </a:r>
            <a:r>
              <a:rPr lang="mi-NZ" sz="2000" i="1" err="1"/>
              <a:t>space</a:t>
            </a:r>
            <a:r>
              <a:rPr lang="mi-NZ" sz="2000" i="1"/>
              <a:t> to </a:t>
            </a:r>
            <a:r>
              <a:rPr lang="mi-NZ" sz="2000" i="1" err="1"/>
              <a:t>share</a:t>
            </a:r>
            <a:r>
              <a:rPr lang="mi-NZ" sz="2000" i="1"/>
              <a:t> </a:t>
            </a:r>
            <a:r>
              <a:rPr lang="mi-NZ" sz="2000" i="1" err="1"/>
              <a:t>successes</a:t>
            </a:r>
            <a:r>
              <a:rPr lang="mi-NZ" sz="2000" i="1"/>
              <a:t>, </a:t>
            </a:r>
            <a:r>
              <a:rPr lang="mi-NZ" sz="2000" i="1" err="1"/>
              <a:t>acknowledge</a:t>
            </a:r>
            <a:r>
              <a:rPr lang="mi-NZ" sz="2000" i="1"/>
              <a:t> </a:t>
            </a:r>
            <a:r>
              <a:rPr lang="mi-NZ" sz="2000" i="1" err="1"/>
              <a:t>important</a:t>
            </a:r>
            <a:r>
              <a:rPr lang="mi-NZ" sz="2000" i="1"/>
              <a:t> </a:t>
            </a:r>
            <a:r>
              <a:rPr lang="mi-NZ" sz="2000" i="1" err="1"/>
              <a:t>people</a:t>
            </a:r>
            <a:r>
              <a:rPr lang="mi-NZ" sz="2000" i="1"/>
              <a:t> or </a:t>
            </a:r>
            <a:r>
              <a:rPr lang="mi-NZ" sz="2000" i="1" err="1"/>
              <a:t>organisations</a:t>
            </a:r>
            <a:r>
              <a:rPr lang="mi-NZ" sz="2000" i="1"/>
              <a:t>, and </a:t>
            </a:r>
            <a:r>
              <a:rPr lang="mi-NZ" sz="2000" i="1" err="1"/>
              <a:t>share</a:t>
            </a:r>
            <a:r>
              <a:rPr lang="mi-NZ" sz="2000" i="1"/>
              <a:t> </a:t>
            </a:r>
            <a:r>
              <a:rPr lang="mi-NZ" sz="2000" i="1" err="1"/>
              <a:t>your</a:t>
            </a:r>
            <a:r>
              <a:rPr lang="mi-NZ" sz="2000" i="1"/>
              <a:t> </a:t>
            </a:r>
            <a:r>
              <a:rPr lang="mi-NZ" sz="2000" i="1" err="1"/>
              <a:t>goals</a:t>
            </a:r>
            <a:r>
              <a:rPr lang="mi-NZ" sz="2000" i="1"/>
              <a:t> for the </a:t>
            </a:r>
            <a:r>
              <a:rPr lang="mi-NZ" sz="2000" i="1" err="1"/>
              <a:t>next</a:t>
            </a:r>
            <a:r>
              <a:rPr lang="mi-NZ" sz="2000" i="1"/>
              <a:t> </a:t>
            </a:r>
            <a:r>
              <a:rPr lang="mi-NZ" sz="2000" i="1" err="1"/>
              <a:t>year</a:t>
            </a:r>
            <a:r>
              <a:rPr lang="mi-NZ" sz="2000" i="1"/>
              <a:t> </a:t>
            </a:r>
            <a:r>
              <a:rPr lang="mi-NZ" sz="2000" i="1" err="1"/>
              <a:t>of</a:t>
            </a:r>
            <a:r>
              <a:rPr lang="mi-NZ" sz="2000" i="1"/>
              <a:t> the </a:t>
            </a:r>
            <a:r>
              <a:rPr lang="mi-NZ" sz="2000" i="1" err="1"/>
              <a:t>programme</a:t>
            </a:r>
            <a:r>
              <a:rPr lang="mi-NZ" sz="2000" i="1"/>
              <a:t>.  </a:t>
            </a:r>
            <a:endParaRPr lang="en-NZ" sz="2000" i="1"/>
          </a:p>
        </p:txBody>
      </p:sp>
      <p:pic>
        <p:nvPicPr>
          <p:cNvPr id="5" name="Picture 7">
            <a:extLst>
              <a:ext uri="{FF2B5EF4-FFF2-40B4-BE49-F238E27FC236}">
                <a16:creationId xmlns:a16="http://schemas.microsoft.com/office/drawing/2014/main" id="{E242350B-8D10-E8E3-D9E2-DEF1D5F806E8}"/>
              </a:ext>
            </a:extLst>
          </p:cNvPr>
          <p:cNvPicPr>
            <a:picLocks noChangeAspect="1"/>
          </p:cNvPicPr>
          <p:nvPr/>
        </p:nvPicPr>
        <p:blipFill>
          <a:blip r:embed="rId2"/>
          <a:stretch>
            <a:fillRect/>
          </a:stretch>
        </p:blipFill>
        <p:spPr>
          <a:xfrm>
            <a:off x="1524000" y="5943233"/>
            <a:ext cx="2743200" cy="809625"/>
          </a:xfrm>
          <a:prstGeom prst="rect">
            <a:avLst/>
          </a:prstGeom>
        </p:spPr>
      </p:pic>
      <p:pic>
        <p:nvPicPr>
          <p:cNvPr id="6" name="Picture 8">
            <a:extLst>
              <a:ext uri="{FF2B5EF4-FFF2-40B4-BE49-F238E27FC236}">
                <a16:creationId xmlns:a16="http://schemas.microsoft.com/office/drawing/2014/main" id="{91FE3EBC-8FD2-E0E0-E743-188F2210D711}"/>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7" name="TextBox 6">
            <a:extLst>
              <a:ext uri="{FF2B5EF4-FFF2-40B4-BE49-F238E27FC236}">
                <a16:creationId xmlns:a16="http://schemas.microsoft.com/office/drawing/2014/main" id="{0C610AA0-4620-CE62-74F9-D23BF55F5284}"/>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Tree>
    <p:extLst>
      <p:ext uri="{BB962C8B-B14F-4D97-AF65-F5344CB8AC3E}">
        <p14:creationId xmlns:p14="http://schemas.microsoft.com/office/powerpoint/2010/main" val="1535956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826148-4537-C837-6029-342AF2D5C335}"/>
              </a:ext>
            </a:extLst>
          </p:cNvPr>
          <p:cNvSpPr txBox="1"/>
          <p:nvPr/>
        </p:nvSpPr>
        <p:spPr>
          <a:xfrm>
            <a:off x="1087436" y="428625"/>
            <a:ext cx="972343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NZ" sz="4400">
                <a:latin typeface="Calibri Light"/>
                <a:cs typeface="Calibri Light"/>
              </a:rPr>
              <a:t>Our Year in Pictures</a:t>
            </a:r>
            <a:endParaRPr lang="en-US"/>
          </a:p>
        </p:txBody>
      </p:sp>
      <p:sp>
        <p:nvSpPr>
          <p:cNvPr id="4" name="TextBox 3">
            <a:extLst>
              <a:ext uri="{FF2B5EF4-FFF2-40B4-BE49-F238E27FC236}">
                <a16:creationId xmlns:a16="http://schemas.microsoft.com/office/drawing/2014/main" id="{307BE5EC-9782-F0C5-B659-121FEE1C2437}"/>
              </a:ext>
            </a:extLst>
          </p:cNvPr>
          <p:cNvSpPr txBox="1"/>
          <p:nvPr/>
        </p:nvSpPr>
        <p:spPr>
          <a:xfrm>
            <a:off x="990129" y="1280877"/>
            <a:ext cx="8461375" cy="6771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NZ" sz="1900" i="1">
                <a:cs typeface="Calibri"/>
              </a:rPr>
              <a:t>Please share images and video here – please include descriptions. Add additional slides as required</a:t>
            </a:r>
          </a:p>
        </p:txBody>
      </p:sp>
      <p:pic>
        <p:nvPicPr>
          <p:cNvPr id="5" name="Picture 7">
            <a:extLst>
              <a:ext uri="{FF2B5EF4-FFF2-40B4-BE49-F238E27FC236}">
                <a16:creationId xmlns:a16="http://schemas.microsoft.com/office/drawing/2014/main" id="{39F749D2-FCD2-57E4-4696-9AE00B997C97}"/>
              </a:ext>
            </a:extLst>
          </p:cNvPr>
          <p:cNvPicPr>
            <a:picLocks noChangeAspect="1"/>
          </p:cNvPicPr>
          <p:nvPr/>
        </p:nvPicPr>
        <p:blipFill>
          <a:blip r:embed="rId2"/>
          <a:stretch>
            <a:fillRect/>
          </a:stretch>
        </p:blipFill>
        <p:spPr>
          <a:xfrm>
            <a:off x="1524000" y="5943233"/>
            <a:ext cx="2743200" cy="809625"/>
          </a:xfrm>
          <a:prstGeom prst="rect">
            <a:avLst/>
          </a:prstGeom>
        </p:spPr>
      </p:pic>
      <p:pic>
        <p:nvPicPr>
          <p:cNvPr id="6" name="Picture 8">
            <a:extLst>
              <a:ext uri="{FF2B5EF4-FFF2-40B4-BE49-F238E27FC236}">
                <a16:creationId xmlns:a16="http://schemas.microsoft.com/office/drawing/2014/main" id="{6C0C23B2-3ACD-91A7-34E0-5A886629AF82}"/>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7" name="TextBox 6">
            <a:extLst>
              <a:ext uri="{FF2B5EF4-FFF2-40B4-BE49-F238E27FC236}">
                <a16:creationId xmlns:a16="http://schemas.microsoft.com/office/drawing/2014/main" id="{0ECD80F8-5A4A-C1BE-04B1-7B005079ADEB}"/>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Tree>
    <p:extLst>
      <p:ext uri="{BB962C8B-B14F-4D97-AF65-F5344CB8AC3E}">
        <p14:creationId xmlns:p14="http://schemas.microsoft.com/office/powerpoint/2010/main" val="3833771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54B6-FFBB-7627-A607-7895982D9E9B}"/>
              </a:ext>
            </a:extLst>
          </p:cNvPr>
          <p:cNvSpPr>
            <a:spLocks noGrp="1"/>
          </p:cNvSpPr>
          <p:nvPr>
            <p:ph type="title"/>
          </p:nvPr>
        </p:nvSpPr>
        <p:spPr>
          <a:xfrm>
            <a:off x="2120246" y="320964"/>
            <a:ext cx="8758287" cy="964054"/>
          </a:xfrm>
        </p:spPr>
        <p:txBody>
          <a:bodyPr>
            <a:normAutofit/>
          </a:bodyPr>
          <a:lstStyle/>
          <a:p>
            <a:r>
              <a:rPr lang="en-NZ" sz="3200"/>
              <a:t>Introduction from Mayor </a:t>
            </a:r>
            <a:r>
              <a:rPr lang="en-NZ" sz="3200">
                <a:highlight>
                  <a:srgbClr val="FFFF00"/>
                </a:highlight>
              </a:rPr>
              <a:t>[Mayor’s Name]</a:t>
            </a:r>
          </a:p>
        </p:txBody>
      </p:sp>
      <p:sp>
        <p:nvSpPr>
          <p:cNvPr id="3" name="Content Placeholder 2">
            <a:extLst>
              <a:ext uri="{FF2B5EF4-FFF2-40B4-BE49-F238E27FC236}">
                <a16:creationId xmlns:a16="http://schemas.microsoft.com/office/drawing/2014/main" id="{88E4DE2B-9BE8-9854-CD8B-425BCE99F287}"/>
              </a:ext>
            </a:extLst>
          </p:cNvPr>
          <p:cNvSpPr>
            <a:spLocks noGrp="1"/>
          </p:cNvSpPr>
          <p:nvPr>
            <p:ph idx="1"/>
          </p:nvPr>
        </p:nvSpPr>
        <p:spPr>
          <a:xfrm>
            <a:off x="415957" y="1502601"/>
            <a:ext cx="7702485" cy="4487159"/>
          </a:xfrm>
        </p:spPr>
        <p:txBody>
          <a:bodyPr vert="horz" lIns="91440" tIns="45720" rIns="91440" bIns="45720" rtlCol="0" anchor="t">
            <a:normAutofit/>
          </a:bodyPr>
          <a:lstStyle/>
          <a:p>
            <a:pPr marL="0" indent="0">
              <a:buNone/>
            </a:pPr>
            <a:r>
              <a:rPr lang="en-NZ" sz="1600" i="1"/>
              <a:t>Please write a summary of your experience of the Employment Programme this year. Please include personal highlights and reflections on the impact of the programme within your community. </a:t>
            </a:r>
            <a:br>
              <a:rPr lang="en-NZ" sz="1600" i="1"/>
            </a:br>
            <a:endParaRPr lang="en-NZ" sz="1600" i="1"/>
          </a:p>
          <a:p>
            <a:pPr marL="0" indent="0">
              <a:buNone/>
            </a:pPr>
            <a:r>
              <a:rPr lang="en-NZ" sz="1600" i="1"/>
              <a:t>Some ideas about what can be included are: </a:t>
            </a:r>
            <a:br>
              <a:rPr lang="en-NZ" sz="1600" i="1"/>
            </a:br>
            <a:endParaRPr lang="en-NZ" sz="1600" i="1"/>
          </a:p>
          <a:p>
            <a:pPr>
              <a:buFontTx/>
              <a:buChar char="-"/>
            </a:pPr>
            <a:r>
              <a:rPr lang="en-NZ" sz="1600" i="1"/>
              <a:t>Stories of success that have had an impact on you as Mayor </a:t>
            </a:r>
          </a:p>
          <a:p>
            <a:pPr>
              <a:buFontTx/>
              <a:buChar char="-"/>
            </a:pPr>
            <a:r>
              <a:rPr lang="en-NZ" sz="1600" i="1"/>
              <a:t>Acknowledgement of key partners or stakeholders within your community that played a role in the success of an initiative or an aspect of the programme </a:t>
            </a:r>
            <a:endParaRPr lang="en-NZ" sz="1600" i="1">
              <a:cs typeface="Calibri"/>
            </a:endParaRPr>
          </a:p>
          <a:p>
            <a:pPr>
              <a:buFontTx/>
              <a:buChar char="-"/>
            </a:pPr>
            <a:r>
              <a:rPr lang="en-NZ" sz="1600" i="1"/>
              <a:t>Any innovative approaches, unique initiatives, or new strategies that enhanced your programme’s effectiveness</a:t>
            </a:r>
            <a:endParaRPr lang="en-NZ" sz="1600" i="1">
              <a:cs typeface="Calibri"/>
            </a:endParaRPr>
          </a:p>
          <a:p>
            <a:pPr>
              <a:buFontTx/>
              <a:buChar char="-"/>
            </a:pPr>
            <a:r>
              <a:rPr lang="en-NZ" sz="1600" i="1"/>
              <a:t>Your programme’s vision and future goals. Discuss any upcoming initiatives, expansion plans, or areas of focus for the next year</a:t>
            </a:r>
          </a:p>
        </p:txBody>
      </p:sp>
      <p:pic>
        <p:nvPicPr>
          <p:cNvPr id="6" name="Picture 7">
            <a:extLst>
              <a:ext uri="{FF2B5EF4-FFF2-40B4-BE49-F238E27FC236}">
                <a16:creationId xmlns:a16="http://schemas.microsoft.com/office/drawing/2014/main" id="{17C0C39A-4243-07B3-D80D-72FB0206138A}"/>
              </a:ext>
            </a:extLst>
          </p:cNvPr>
          <p:cNvPicPr>
            <a:picLocks noChangeAspect="1"/>
          </p:cNvPicPr>
          <p:nvPr/>
        </p:nvPicPr>
        <p:blipFill>
          <a:blip r:embed="rId2"/>
          <a:stretch>
            <a:fillRect/>
          </a:stretch>
        </p:blipFill>
        <p:spPr>
          <a:xfrm>
            <a:off x="1524000" y="5927645"/>
            <a:ext cx="2743200" cy="809625"/>
          </a:xfrm>
          <a:prstGeom prst="rect">
            <a:avLst/>
          </a:prstGeom>
        </p:spPr>
      </p:pic>
      <p:pic>
        <p:nvPicPr>
          <p:cNvPr id="7" name="Picture 8">
            <a:extLst>
              <a:ext uri="{FF2B5EF4-FFF2-40B4-BE49-F238E27FC236}">
                <a16:creationId xmlns:a16="http://schemas.microsoft.com/office/drawing/2014/main" id="{05EB3431-F419-10F0-8C56-789C6B14687C}"/>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8" name="TextBox 7">
            <a:extLst>
              <a:ext uri="{FF2B5EF4-FFF2-40B4-BE49-F238E27FC236}">
                <a16:creationId xmlns:a16="http://schemas.microsoft.com/office/drawing/2014/main" id="{1408351F-8D2E-C185-BDF8-9900D9033713}"/>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
        <p:nvSpPr>
          <p:cNvPr id="10" name="TextBox 9">
            <a:extLst>
              <a:ext uri="{FF2B5EF4-FFF2-40B4-BE49-F238E27FC236}">
                <a16:creationId xmlns:a16="http://schemas.microsoft.com/office/drawing/2014/main" id="{932B68DB-BEA1-B4E9-AEAE-FD757035003F}"/>
              </a:ext>
            </a:extLst>
          </p:cNvPr>
          <p:cNvSpPr txBox="1"/>
          <p:nvPr/>
        </p:nvSpPr>
        <p:spPr>
          <a:xfrm>
            <a:off x="8268585" y="1209389"/>
            <a:ext cx="3308806" cy="4562788"/>
          </a:xfrm>
          <a:prstGeom prst="rect">
            <a:avLst/>
          </a:prstGeom>
          <a:noFill/>
          <a:ln>
            <a:solidFill>
              <a:schemeClr val="tx1"/>
            </a:solidFill>
          </a:ln>
        </p:spPr>
        <p:txBody>
          <a:bodyPr wrap="square" rtlCol="0">
            <a:spAutoFit/>
          </a:bodyPr>
          <a:lstStyle/>
          <a:p>
            <a:pPr algn="ctr"/>
            <a:endParaRPr lang="mi-NZ" sz="1400"/>
          </a:p>
          <a:p>
            <a:pPr algn="ctr"/>
            <a:endParaRPr lang="mi-NZ" sz="1400"/>
          </a:p>
          <a:p>
            <a:pPr algn="ctr"/>
            <a:endParaRPr lang="mi-NZ" sz="1400"/>
          </a:p>
          <a:p>
            <a:pPr algn="ctr"/>
            <a:endParaRPr lang="mi-NZ" sz="1400"/>
          </a:p>
          <a:p>
            <a:pPr algn="ctr"/>
            <a:endParaRPr lang="mi-NZ" sz="1400"/>
          </a:p>
          <a:p>
            <a:pPr algn="ctr"/>
            <a:r>
              <a:rPr lang="mi-NZ" sz="1400" err="1"/>
              <a:t>Please</a:t>
            </a:r>
            <a:r>
              <a:rPr lang="mi-NZ" sz="1400"/>
              <a:t> </a:t>
            </a:r>
            <a:r>
              <a:rPr lang="mi-NZ" sz="1400" err="1"/>
              <a:t>include</a:t>
            </a:r>
            <a:r>
              <a:rPr lang="mi-NZ" sz="1400"/>
              <a:t> a </a:t>
            </a:r>
            <a:r>
              <a:rPr lang="mi-NZ" sz="1400" err="1"/>
              <a:t>photo</a:t>
            </a:r>
            <a:r>
              <a:rPr lang="mi-NZ" sz="1400"/>
              <a:t> here</a:t>
            </a:r>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r>
              <a:rPr lang="mi-NZ" sz="1400"/>
              <a:t>  </a:t>
            </a:r>
          </a:p>
          <a:p>
            <a:pPr algn="ctr"/>
            <a:endParaRPr lang="mi-NZ" sz="1050"/>
          </a:p>
          <a:p>
            <a:pPr algn="ctr"/>
            <a:endParaRPr lang="mi-NZ" sz="1400"/>
          </a:p>
          <a:p>
            <a:pPr algn="ctr"/>
            <a:endParaRPr lang="mi-NZ" sz="1400"/>
          </a:p>
          <a:p>
            <a:pPr algn="ctr"/>
            <a:endParaRPr lang="mi-NZ" sz="1400"/>
          </a:p>
          <a:p>
            <a:pPr algn="ctr"/>
            <a:endParaRPr lang="mi-NZ" sz="1400"/>
          </a:p>
          <a:p>
            <a:pPr algn="ctr"/>
            <a:endParaRPr lang="en-NZ" sz="1400"/>
          </a:p>
        </p:txBody>
      </p:sp>
    </p:spTree>
    <p:extLst>
      <p:ext uri="{BB962C8B-B14F-4D97-AF65-F5344CB8AC3E}">
        <p14:creationId xmlns:p14="http://schemas.microsoft.com/office/powerpoint/2010/main" val="218546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23397-F3A3-D13D-CD74-48CFC73B13B1}"/>
              </a:ext>
            </a:extLst>
          </p:cNvPr>
          <p:cNvSpPr>
            <a:spLocks noGrp="1"/>
          </p:cNvSpPr>
          <p:nvPr>
            <p:ph type="title"/>
          </p:nvPr>
        </p:nvSpPr>
        <p:spPr>
          <a:xfrm>
            <a:off x="6306002" y="679090"/>
            <a:ext cx="4590650" cy="818423"/>
          </a:xfrm>
        </p:spPr>
        <p:txBody>
          <a:bodyPr>
            <a:normAutofit/>
          </a:bodyPr>
          <a:lstStyle/>
          <a:p>
            <a:pPr>
              <a:lnSpc>
                <a:spcPct val="100000"/>
              </a:lnSpc>
            </a:pPr>
            <a:r>
              <a:rPr lang="mi-NZ" sz="2400" err="1"/>
              <a:t>Outcomes</a:t>
            </a:r>
            <a:r>
              <a:rPr lang="mi-NZ" sz="2400"/>
              <a:t> for the </a:t>
            </a:r>
            <a:r>
              <a:rPr lang="mi-NZ" sz="2400" err="1"/>
              <a:t>community</a:t>
            </a:r>
            <a:br>
              <a:rPr lang="mi-NZ" sz="2700"/>
            </a:br>
            <a:r>
              <a:rPr lang="mi-NZ" sz="1800" i="1" err="1"/>
              <a:t>Please</a:t>
            </a:r>
            <a:r>
              <a:rPr lang="mi-NZ" sz="1800" i="1"/>
              <a:t> </a:t>
            </a:r>
            <a:r>
              <a:rPr lang="mi-NZ" sz="1800" i="1" err="1"/>
              <a:t>include</a:t>
            </a:r>
            <a:r>
              <a:rPr lang="mi-NZ" sz="1800" i="1"/>
              <a:t> </a:t>
            </a:r>
            <a:r>
              <a:rPr lang="mi-NZ" sz="1800" i="1" err="1"/>
              <a:t>some</a:t>
            </a:r>
            <a:r>
              <a:rPr lang="mi-NZ" sz="1800" i="1"/>
              <a:t> </a:t>
            </a:r>
            <a:r>
              <a:rPr lang="mi-NZ" sz="1800" i="1" err="1"/>
              <a:t>high</a:t>
            </a:r>
            <a:r>
              <a:rPr lang="mi-NZ" sz="1800" i="1"/>
              <a:t> </a:t>
            </a:r>
            <a:r>
              <a:rPr lang="mi-NZ" sz="1800" i="1" err="1"/>
              <a:t>level</a:t>
            </a:r>
            <a:r>
              <a:rPr lang="mi-NZ" sz="1800" i="1"/>
              <a:t> </a:t>
            </a:r>
            <a:r>
              <a:rPr lang="mi-NZ" sz="1800" i="1" err="1"/>
              <a:t>outcomes</a:t>
            </a:r>
            <a:r>
              <a:rPr lang="mi-NZ" sz="1800" i="1"/>
              <a:t> here: </a:t>
            </a:r>
            <a:endParaRPr lang="en-NZ" sz="2000">
              <a:cs typeface="Calibri Light" panose="020F0302020204030204"/>
            </a:endParaRPr>
          </a:p>
        </p:txBody>
      </p:sp>
      <p:sp>
        <p:nvSpPr>
          <p:cNvPr id="3" name="Content Placeholder 2">
            <a:extLst>
              <a:ext uri="{FF2B5EF4-FFF2-40B4-BE49-F238E27FC236}">
                <a16:creationId xmlns:a16="http://schemas.microsoft.com/office/drawing/2014/main" id="{7D94C1F4-F6DE-CB43-F8EA-C2D1F6A1B33C}"/>
              </a:ext>
            </a:extLst>
          </p:cNvPr>
          <p:cNvSpPr>
            <a:spLocks noGrp="1"/>
          </p:cNvSpPr>
          <p:nvPr>
            <p:ph idx="1"/>
          </p:nvPr>
        </p:nvSpPr>
        <p:spPr>
          <a:xfrm>
            <a:off x="6306002" y="1572396"/>
            <a:ext cx="4736977" cy="4351338"/>
          </a:xfrm>
        </p:spPr>
        <p:txBody>
          <a:bodyPr>
            <a:normAutofit/>
          </a:bodyPr>
          <a:lstStyle/>
          <a:p>
            <a:r>
              <a:rPr lang="mi-NZ" sz="1400" err="1"/>
              <a:t>Total</a:t>
            </a:r>
            <a:r>
              <a:rPr lang="mi-NZ" sz="1400"/>
              <a:t> </a:t>
            </a:r>
            <a:r>
              <a:rPr lang="mi-NZ" sz="1400" err="1"/>
              <a:t>employment</a:t>
            </a:r>
            <a:r>
              <a:rPr lang="mi-NZ" sz="1400"/>
              <a:t> </a:t>
            </a:r>
            <a:r>
              <a:rPr lang="mi-NZ" sz="1400" err="1"/>
              <a:t>placements</a:t>
            </a:r>
            <a:r>
              <a:rPr lang="mi-NZ" sz="1400"/>
              <a:t> </a:t>
            </a:r>
            <a:r>
              <a:rPr lang="mi-NZ" sz="1400" err="1"/>
              <a:t>made</a:t>
            </a:r>
            <a:r>
              <a:rPr lang="mi-NZ" sz="1400"/>
              <a:t>: </a:t>
            </a:r>
          </a:p>
          <a:p>
            <a:r>
              <a:rPr lang="mi-NZ" sz="1400" err="1"/>
              <a:t>NEETs</a:t>
            </a:r>
            <a:r>
              <a:rPr lang="mi-NZ" sz="1400"/>
              <a:t>:</a:t>
            </a:r>
          </a:p>
          <a:p>
            <a:r>
              <a:rPr lang="mi-NZ" sz="1400"/>
              <a:t>Youth:</a:t>
            </a:r>
          </a:p>
          <a:p>
            <a:r>
              <a:rPr lang="mi-NZ" sz="1400"/>
              <a:t>Youth </a:t>
            </a:r>
            <a:r>
              <a:rPr lang="mi-NZ" sz="1400" err="1"/>
              <a:t>with</a:t>
            </a:r>
            <a:r>
              <a:rPr lang="mi-NZ" sz="1400"/>
              <a:t> </a:t>
            </a:r>
            <a:r>
              <a:rPr lang="mi-NZ" sz="1400" err="1"/>
              <a:t>Disability</a:t>
            </a:r>
            <a:r>
              <a:rPr lang="mi-NZ" sz="1400"/>
              <a:t>:</a:t>
            </a:r>
          </a:p>
          <a:p>
            <a:r>
              <a:rPr lang="mi-NZ" sz="1400" err="1"/>
              <a:t>Adults</a:t>
            </a:r>
            <a:r>
              <a:rPr lang="mi-NZ" sz="1400"/>
              <a:t> </a:t>
            </a:r>
            <a:r>
              <a:rPr lang="mi-NZ" sz="1400" err="1"/>
              <a:t>with</a:t>
            </a:r>
            <a:r>
              <a:rPr lang="mi-NZ" sz="1400"/>
              <a:t> </a:t>
            </a:r>
            <a:r>
              <a:rPr lang="mi-NZ" sz="1400" err="1"/>
              <a:t>Disability</a:t>
            </a:r>
            <a:r>
              <a:rPr lang="mi-NZ" sz="1400"/>
              <a:t>:</a:t>
            </a:r>
          </a:p>
          <a:p>
            <a:r>
              <a:rPr lang="mi-NZ" sz="1400" err="1"/>
              <a:t>Disadvantaged</a:t>
            </a:r>
            <a:r>
              <a:rPr lang="mi-NZ" sz="1400"/>
              <a:t>: </a:t>
            </a:r>
          </a:p>
          <a:p>
            <a:endParaRPr lang="mi-NZ" sz="1400"/>
          </a:p>
          <a:p>
            <a:r>
              <a:rPr lang="mi-NZ" sz="1400" err="1"/>
              <a:t>Top</a:t>
            </a:r>
            <a:r>
              <a:rPr lang="mi-NZ" sz="1400"/>
              <a:t> 3 </a:t>
            </a:r>
            <a:r>
              <a:rPr lang="mi-NZ" sz="1400" err="1"/>
              <a:t>ethnicities</a:t>
            </a:r>
            <a:r>
              <a:rPr lang="mi-NZ" sz="1400"/>
              <a:t> </a:t>
            </a:r>
            <a:r>
              <a:rPr lang="mi-NZ" sz="1400" err="1"/>
              <a:t>of</a:t>
            </a:r>
            <a:r>
              <a:rPr lang="mi-NZ" sz="1400"/>
              <a:t> </a:t>
            </a:r>
            <a:r>
              <a:rPr lang="mi-NZ" sz="1400" err="1"/>
              <a:t>placements</a:t>
            </a:r>
            <a:r>
              <a:rPr lang="mi-NZ" sz="1400"/>
              <a:t>:</a:t>
            </a:r>
          </a:p>
          <a:p>
            <a:r>
              <a:rPr lang="mi-NZ" sz="1400" err="1"/>
              <a:t>Top</a:t>
            </a:r>
            <a:r>
              <a:rPr lang="mi-NZ" sz="1400"/>
              <a:t> 3 </a:t>
            </a:r>
            <a:r>
              <a:rPr lang="mi-NZ" sz="1400" err="1"/>
              <a:t>industries</a:t>
            </a:r>
            <a:r>
              <a:rPr lang="mi-NZ" sz="1400"/>
              <a:t> </a:t>
            </a:r>
            <a:r>
              <a:rPr lang="mi-NZ" sz="1400" err="1"/>
              <a:t>of</a:t>
            </a:r>
            <a:r>
              <a:rPr lang="mi-NZ" sz="1400"/>
              <a:t> </a:t>
            </a:r>
            <a:r>
              <a:rPr lang="mi-NZ" sz="1400" err="1"/>
              <a:t>placements</a:t>
            </a:r>
            <a:r>
              <a:rPr lang="mi-NZ" sz="1400"/>
              <a:t>: </a:t>
            </a:r>
          </a:p>
          <a:p>
            <a:r>
              <a:rPr lang="mi-NZ" sz="1400" err="1"/>
              <a:t>Total</a:t>
            </a:r>
            <a:r>
              <a:rPr lang="mi-NZ" sz="1400"/>
              <a:t> </a:t>
            </a:r>
            <a:r>
              <a:rPr lang="mi-NZ" sz="1400" err="1"/>
              <a:t>number</a:t>
            </a:r>
            <a:r>
              <a:rPr lang="mi-NZ" sz="1400"/>
              <a:t> </a:t>
            </a:r>
            <a:r>
              <a:rPr lang="mi-NZ" sz="1400" err="1"/>
              <a:t>of</a:t>
            </a:r>
            <a:r>
              <a:rPr lang="mi-NZ" sz="1400"/>
              <a:t> </a:t>
            </a:r>
            <a:r>
              <a:rPr lang="mi-NZ" sz="1400" err="1"/>
              <a:t>registered</a:t>
            </a:r>
            <a:r>
              <a:rPr lang="mi-NZ" sz="1400"/>
              <a:t> </a:t>
            </a:r>
            <a:r>
              <a:rPr lang="mi-NZ" sz="1400" err="1"/>
              <a:t>jobseekers</a:t>
            </a:r>
            <a:r>
              <a:rPr lang="mi-NZ" sz="1400"/>
              <a:t>: </a:t>
            </a:r>
          </a:p>
          <a:p>
            <a:r>
              <a:rPr lang="mi-NZ" sz="1400" err="1"/>
              <a:t>Total</a:t>
            </a:r>
            <a:r>
              <a:rPr lang="mi-NZ" sz="1400"/>
              <a:t> </a:t>
            </a:r>
            <a:r>
              <a:rPr lang="mi-NZ" sz="1400" err="1"/>
              <a:t>number</a:t>
            </a:r>
            <a:r>
              <a:rPr lang="mi-NZ" sz="1400"/>
              <a:t> </a:t>
            </a:r>
            <a:r>
              <a:rPr lang="mi-NZ" sz="1400" err="1"/>
              <a:t>of</a:t>
            </a:r>
            <a:r>
              <a:rPr lang="mi-NZ" sz="1400"/>
              <a:t> </a:t>
            </a:r>
            <a:r>
              <a:rPr lang="mi-NZ" sz="1400" err="1"/>
              <a:t>registered</a:t>
            </a:r>
            <a:r>
              <a:rPr lang="mi-NZ" sz="1400"/>
              <a:t> </a:t>
            </a:r>
            <a:r>
              <a:rPr lang="mi-NZ" sz="1400" err="1"/>
              <a:t>businesses</a:t>
            </a:r>
            <a:r>
              <a:rPr lang="mi-NZ" sz="1400"/>
              <a:t>:</a:t>
            </a:r>
          </a:p>
          <a:p>
            <a:endParaRPr lang="mi-NZ" sz="1400"/>
          </a:p>
        </p:txBody>
      </p:sp>
      <p:sp>
        <p:nvSpPr>
          <p:cNvPr id="5" name="Content Placeholder 2">
            <a:extLst>
              <a:ext uri="{FF2B5EF4-FFF2-40B4-BE49-F238E27FC236}">
                <a16:creationId xmlns:a16="http://schemas.microsoft.com/office/drawing/2014/main" id="{6248F130-987C-4518-FB02-494EE1B3DE7C}"/>
              </a:ext>
            </a:extLst>
          </p:cNvPr>
          <p:cNvSpPr txBox="1">
            <a:spLocks/>
          </p:cNvSpPr>
          <p:nvPr/>
        </p:nvSpPr>
        <p:spPr>
          <a:xfrm>
            <a:off x="855956" y="1760525"/>
            <a:ext cx="4541667" cy="1668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mi-NZ" sz="1400"/>
          </a:p>
        </p:txBody>
      </p:sp>
      <p:sp>
        <p:nvSpPr>
          <p:cNvPr id="6" name="Title 1">
            <a:extLst>
              <a:ext uri="{FF2B5EF4-FFF2-40B4-BE49-F238E27FC236}">
                <a16:creationId xmlns:a16="http://schemas.microsoft.com/office/drawing/2014/main" id="{0C759D73-C762-447C-FB2F-68FD25B9027F}"/>
              </a:ext>
            </a:extLst>
          </p:cNvPr>
          <p:cNvSpPr txBox="1">
            <a:spLocks/>
          </p:cNvSpPr>
          <p:nvPr/>
        </p:nvSpPr>
        <p:spPr>
          <a:xfrm>
            <a:off x="965397" y="640299"/>
            <a:ext cx="4063804" cy="932097"/>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mi-NZ" sz="3200" err="1"/>
              <a:t>Funds</a:t>
            </a:r>
            <a:r>
              <a:rPr lang="mi-NZ" sz="3200"/>
              <a:t> </a:t>
            </a:r>
            <a:r>
              <a:rPr lang="mi-NZ" sz="3200" err="1"/>
              <a:t>invested</a:t>
            </a:r>
            <a:r>
              <a:rPr lang="mi-NZ" sz="3200"/>
              <a:t> </a:t>
            </a:r>
            <a:r>
              <a:rPr lang="mi-NZ" sz="3200" err="1"/>
              <a:t>in</a:t>
            </a:r>
            <a:r>
              <a:rPr lang="mi-NZ" sz="3200"/>
              <a:t> the </a:t>
            </a:r>
            <a:r>
              <a:rPr lang="mi-NZ" sz="3200" err="1"/>
              <a:t>community</a:t>
            </a:r>
            <a:br>
              <a:rPr lang="mi-NZ" sz="3200"/>
            </a:br>
            <a:r>
              <a:rPr lang="mi-NZ" sz="2300" i="1" err="1"/>
              <a:t>Please</a:t>
            </a:r>
            <a:r>
              <a:rPr lang="mi-NZ" sz="2300" i="1"/>
              <a:t> </a:t>
            </a:r>
            <a:r>
              <a:rPr lang="mi-NZ" sz="2300" i="1" err="1"/>
              <a:t>include</a:t>
            </a:r>
            <a:r>
              <a:rPr lang="mi-NZ" sz="2300" i="1"/>
              <a:t> </a:t>
            </a:r>
            <a:r>
              <a:rPr lang="mi-NZ" sz="2300" i="1" err="1"/>
              <a:t>an</a:t>
            </a:r>
            <a:r>
              <a:rPr lang="mi-NZ" sz="2300" i="1"/>
              <a:t> </a:t>
            </a:r>
            <a:r>
              <a:rPr lang="mi-NZ" sz="2300" i="1" err="1"/>
              <a:t>overview</a:t>
            </a:r>
            <a:r>
              <a:rPr lang="mi-NZ" sz="2300" i="1"/>
              <a:t> </a:t>
            </a:r>
            <a:r>
              <a:rPr lang="mi-NZ" sz="2300" i="1" err="1"/>
              <a:t>of</a:t>
            </a:r>
            <a:r>
              <a:rPr lang="mi-NZ" sz="2300" i="1"/>
              <a:t> </a:t>
            </a:r>
            <a:r>
              <a:rPr lang="mi-NZ" sz="2300" i="1" err="1"/>
              <a:t>your</a:t>
            </a:r>
            <a:r>
              <a:rPr lang="mi-NZ" sz="2300" i="1"/>
              <a:t> </a:t>
            </a:r>
            <a:r>
              <a:rPr lang="mi-NZ" sz="2300" i="1" err="1"/>
              <a:t>spend</a:t>
            </a:r>
            <a:r>
              <a:rPr lang="mi-NZ" sz="2300" i="1"/>
              <a:t> here: </a:t>
            </a:r>
            <a:endParaRPr lang="en-NZ" sz="3200">
              <a:cs typeface="Calibri Light" panose="020F0302020204030204"/>
            </a:endParaRPr>
          </a:p>
        </p:txBody>
      </p:sp>
      <p:pic>
        <p:nvPicPr>
          <p:cNvPr id="7" name="Picture 7">
            <a:extLst>
              <a:ext uri="{FF2B5EF4-FFF2-40B4-BE49-F238E27FC236}">
                <a16:creationId xmlns:a16="http://schemas.microsoft.com/office/drawing/2014/main" id="{8266C1B2-5C15-D60E-AD24-545E999A75C5}"/>
              </a:ext>
            </a:extLst>
          </p:cNvPr>
          <p:cNvPicPr>
            <a:picLocks noChangeAspect="1"/>
          </p:cNvPicPr>
          <p:nvPr/>
        </p:nvPicPr>
        <p:blipFill>
          <a:blip r:embed="rId2"/>
          <a:stretch>
            <a:fillRect/>
          </a:stretch>
        </p:blipFill>
        <p:spPr>
          <a:xfrm>
            <a:off x="1755189" y="5890845"/>
            <a:ext cx="2743200" cy="809625"/>
          </a:xfrm>
          <a:prstGeom prst="rect">
            <a:avLst/>
          </a:prstGeom>
        </p:spPr>
      </p:pic>
      <p:pic>
        <p:nvPicPr>
          <p:cNvPr id="8" name="Picture 8">
            <a:extLst>
              <a:ext uri="{FF2B5EF4-FFF2-40B4-BE49-F238E27FC236}">
                <a16:creationId xmlns:a16="http://schemas.microsoft.com/office/drawing/2014/main" id="{14B8019F-074A-A2C7-3B87-6CD591FB0FD2}"/>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9" name="TextBox 8">
            <a:extLst>
              <a:ext uri="{FF2B5EF4-FFF2-40B4-BE49-F238E27FC236}">
                <a16:creationId xmlns:a16="http://schemas.microsoft.com/office/drawing/2014/main" id="{9D688E69-4077-23CF-6547-617D5B5E477B}"/>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graphicFrame>
        <p:nvGraphicFramePr>
          <p:cNvPr id="16" name="Table 15">
            <a:extLst>
              <a:ext uri="{FF2B5EF4-FFF2-40B4-BE49-F238E27FC236}">
                <a16:creationId xmlns:a16="http://schemas.microsoft.com/office/drawing/2014/main" id="{4E5F0AC7-83E3-9BB0-33FA-6EA0A9B6A0DC}"/>
              </a:ext>
            </a:extLst>
          </p:cNvPr>
          <p:cNvGraphicFramePr>
            <a:graphicFrameLocks noGrp="1"/>
          </p:cNvGraphicFramePr>
          <p:nvPr>
            <p:extLst>
              <p:ext uri="{D42A27DB-BD31-4B8C-83A1-F6EECF244321}">
                <p14:modId xmlns:p14="http://schemas.microsoft.com/office/powerpoint/2010/main" val="1558599739"/>
              </p:ext>
            </p:extLst>
          </p:nvPr>
        </p:nvGraphicFramePr>
        <p:xfrm>
          <a:off x="1056443" y="1497513"/>
          <a:ext cx="4387161" cy="3581173"/>
        </p:xfrm>
        <a:graphic>
          <a:graphicData uri="http://schemas.openxmlformats.org/drawingml/2006/table">
            <a:tbl>
              <a:tblPr firstRow="1" firstCol="1" bandRow="1">
                <a:tableStyleId>{5C22544A-7EE6-4342-B048-85BDC9FD1C3A}</a:tableStyleId>
              </a:tblPr>
              <a:tblGrid>
                <a:gridCol w="4387161">
                  <a:extLst>
                    <a:ext uri="{9D8B030D-6E8A-4147-A177-3AD203B41FA5}">
                      <a16:colId xmlns:a16="http://schemas.microsoft.com/office/drawing/2014/main" val="707914698"/>
                    </a:ext>
                  </a:extLst>
                </a:gridCol>
              </a:tblGrid>
              <a:tr h="230976">
                <a:tc>
                  <a:txBody>
                    <a:bodyPr/>
                    <a:lstStyle/>
                    <a:p>
                      <a:pPr>
                        <a:lnSpc>
                          <a:spcPct val="107000"/>
                        </a:lnSpc>
                        <a:spcAft>
                          <a:spcPts val="1200"/>
                        </a:spcAft>
                      </a:pPr>
                      <a:r>
                        <a:rPr lang="en-NZ" sz="1400" b="0">
                          <a:solidFill>
                            <a:schemeClr val="tx1"/>
                          </a:solidFill>
                          <a:effectLst/>
                        </a:rPr>
                        <a:t>MTFJ Programme Income:</a:t>
                      </a:r>
                      <a:endParaRPr lang="en-NZ"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988474145"/>
                  </a:ext>
                </a:extLst>
              </a:tr>
              <a:tr h="239852">
                <a:tc>
                  <a:txBody>
                    <a:bodyPr/>
                    <a:lstStyle/>
                    <a:p>
                      <a:pPr>
                        <a:lnSpc>
                          <a:spcPct val="107000"/>
                        </a:lnSpc>
                        <a:spcAft>
                          <a:spcPts val="1200"/>
                        </a:spcAft>
                      </a:pPr>
                      <a:r>
                        <a:rPr lang="en-NZ" sz="1400" b="0">
                          <a:solidFill>
                            <a:schemeClr val="tx1"/>
                          </a:solidFill>
                          <a:effectLst/>
                        </a:rPr>
                        <a:t>Other Income: </a:t>
                      </a:r>
                      <a:endParaRPr lang="en-NZ"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2504807540"/>
                  </a:ext>
                </a:extLst>
              </a:tr>
              <a:tr h="239852">
                <a:tc>
                  <a:txBody>
                    <a:bodyPr/>
                    <a:lstStyle/>
                    <a:p>
                      <a:pPr>
                        <a:lnSpc>
                          <a:spcPct val="107000"/>
                        </a:lnSpc>
                        <a:spcAft>
                          <a:spcPts val="1200"/>
                        </a:spcAft>
                      </a:pPr>
                      <a:r>
                        <a:rPr lang="en-NZ" sz="1400" b="1">
                          <a:solidFill>
                            <a:schemeClr val="tx1"/>
                          </a:solidFill>
                          <a:effectLst/>
                        </a:rPr>
                        <a:t>Total Trading Income (ex gst):</a:t>
                      </a:r>
                      <a:endParaRPr lang="en-NZ"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3890647001"/>
                  </a:ext>
                </a:extLst>
              </a:tr>
              <a:tr h="239852">
                <a:tc>
                  <a:txBody>
                    <a:bodyPr/>
                    <a:lstStyle/>
                    <a:p>
                      <a:pPr>
                        <a:lnSpc>
                          <a:spcPct val="107000"/>
                        </a:lnSpc>
                        <a:spcAft>
                          <a:spcPts val="800"/>
                        </a:spcAft>
                      </a:pPr>
                      <a:endParaRPr lang="en-NZ"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3120775518"/>
                  </a:ext>
                </a:extLst>
              </a:tr>
              <a:tr h="239852">
                <a:tc>
                  <a:txBody>
                    <a:bodyPr/>
                    <a:lstStyle/>
                    <a:p>
                      <a:pPr>
                        <a:lnSpc>
                          <a:spcPct val="107000"/>
                        </a:lnSpc>
                        <a:spcAft>
                          <a:spcPts val="1200"/>
                        </a:spcAft>
                      </a:pPr>
                      <a:r>
                        <a:rPr lang="en-NZ" sz="1400" b="1">
                          <a:solidFill>
                            <a:schemeClr val="tx1"/>
                          </a:solidFill>
                          <a:effectLst/>
                        </a:rPr>
                        <a:t>Gross Profit (ex gst):</a:t>
                      </a:r>
                      <a:endParaRPr lang="en-NZ"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bg2"/>
                    </a:solidFill>
                  </a:tcPr>
                </a:tc>
                <a:extLst>
                  <a:ext uri="{0D108BD9-81ED-4DB2-BD59-A6C34878D82A}">
                    <a16:rowId xmlns:a16="http://schemas.microsoft.com/office/drawing/2014/main" val="1423917795"/>
                  </a:ext>
                </a:extLst>
              </a:tr>
              <a:tr h="465713">
                <a:tc>
                  <a:txBody>
                    <a:bodyPr/>
                    <a:lstStyle/>
                    <a:p>
                      <a:pPr>
                        <a:lnSpc>
                          <a:spcPct val="107000"/>
                        </a:lnSpc>
                        <a:spcAft>
                          <a:spcPts val="800"/>
                        </a:spcAft>
                      </a:pPr>
                      <a:r>
                        <a:rPr lang="en-NZ" sz="1400" b="0">
                          <a:solidFill>
                            <a:schemeClr val="tx1"/>
                          </a:solidFill>
                          <a:effectLst/>
                        </a:rPr>
                        <a:t> </a:t>
                      </a:r>
                      <a:br>
                        <a:rPr lang="en-NZ" sz="1400" b="0">
                          <a:solidFill>
                            <a:srgbClr val="000000"/>
                          </a:solidFill>
                          <a:effectLst/>
                        </a:rPr>
                      </a:br>
                      <a:r>
                        <a:rPr lang="en-NZ" sz="1400" b="1">
                          <a:solidFill>
                            <a:schemeClr val="tx1"/>
                          </a:solidFill>
                          <a:effectLst/>
                        </a:rPr>
                        <a:t>Operating Expenses (ex gst)</a:t>
                      </a:r>
                      <a:endParaRPr lang="en-NZ"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2315756637"/>
                  </a:ext>
                </a:extLst>
              </a:tr>
              <a:tr h="239852">
                <a:tc>
                  <a:txBody>
                    <a:bodyPr/>
                    <a:lstStyle/>
                    <a:p>
                      <a:pPr>
                        <a:lnSpc>
                          <a:spcPct val="107000"/>
                        </a:lnSpc>
                        <a:spcAft>
                          <a:spcPts val="1200"/>
                        </a:spcAft>
                      </a:pPr>
                      <a:r>
                        <a:rPr lang="en-NZ" sz="1400" b="0">
                          <a:solidFill>
                            <a:schemeClr val="tx1"/>
                          </a:solidFill>
                          <a:effectLst/>
                        </a:rPr>
                        <a:t>Administration &amp; Travel:</a:t>
                      </a:r>
                      <a:endParaRPr lang="en-NZ"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2990926970"/>
                  </a:ext>
                </a:extLst>
              </a:tr>
              <a:tr h="239852">
                <a:tc>
                  <a:txBody>
                    <a:bodyPr/>
                    <a:lstStyle/>
                    <a:p>
                      <a:pPr>
                        <a:lnSpc>
                          <a:spcPct val="107000"/>
                        </a:lnSpc>
                        <a:spcAft>
                          <a:spcPts val="1200"/>
                        </a:spcAft>
                      </a:pPr>
                      <a:r>
                        <a:rPr lang="en-NZ" sz="1400" b="0">
                          <a:solidFill>
                            <a:schemeClr val="tx1"/>
                          </a:solidFill>
                          <a:effectLst/>
                        </a:rPr>
                        <a:t>Overheads:</a:t>
                      </a:r>
                      <a:endParaRPr lang="en-NZ"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2155769781"/>
                  </a:ext>
                </a:extLst>
              </a:tr>
              <a:tr h="239852">
                <a:tc>
                  <a:txBody>
                    <a:bodyPr/>
                    <a:lstStyle/>
                    <a:p>
                      <a:pPr>
                        <a:lnSpc>
                          <a:spcPct val="107000"/>
                        </a:lnSpc>
                        <a:spcAft>
                          <a:spcPts val="1200"/>
                        </a:spcAft>
                      </a:pPr>
                      <a:r>
                        <a:rPr lang="en-NZ" sz="1400" b="0">
                          <a:solidFill>
                            <a:schemeClr val="tx1"/>
                          </a:solidFill>
                          <a:effectLst/>
                        </a:rPr>
                        <a:t>Salary &amp; Wages:</a:t>
                      </a:r>
                      <a:endParaRPr lang="en-NZ"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1471101418"/>
                  </a:ext>
                </a:extLst>
              </a:tr>
              <a:tr h="239852">
                <a:tc>
                  <a:txBody>
                    <a:bodyPr/>
                    <a:lstStyle/>
                    <a:p>
                      <a:pPr>
                        <a:lnSpc>
                          <a:spcPct val="107000"/>
                        </a:lnSpc>
                        <a:spcAft>
                          <a:spcPts val="1200"/>
                        </a:spcAft>
                      </a:pPr>
                      <a:r>
                        <a:rPr lang="en-NZ" sz="1400" b="0">
                          <a:solidFill>
                            <a:schemeClr val="tx1"/>
                          </a:solidFill>
                          <a:effectLst/>
                        </a:rPr>
                        <a:t>Jobseeker Support:</a:t>
                      </a:r>
                      <a:endParaRPr lang="en-NZ"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4292207102"/>
                  </a:ext>
                </a:extLst>
              </a:tr>
              <a:tr h="239852">
                <a:tc>
                  <a:txBody>
                    <a:bodyPr/>
                    <a:lstStyle/>
                    <a:p>
                      <a:pPr>
                        <a:lnSpc>
                          <a:spcPct val="107000"/>
                        </a:lnSpc>
                        <a:spcAft>
                          <a:spcPts val="1200"/>
                        </a:spcAft>
                      </a:pPr>
                      <a:r>
                        <a:rPr lang="en-NZ" sz="1400" b="0">
                          <a:solidFill>
                            <a:schemeClr val="tx1"/>
                          </a:solidFill>
                          <a:effectLst/>
                        </a:rPr>
                        <a:t>Employer Support:</a:t>
                      </a:r>
                      <a:endParaRPr lang="en-NZ"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300228125"/>
                  </a:ext>
                </a:extLst>
              </a:tr>
              <a:tr h="239852">
                <a:tc>
                  <a:txBody>
                    <a:bodyPr/>
                    <a:lstStyle/>
                    <a:p>
                      <a:pPr>
                        <a:lnSpc>
                          <a:spcPct val="107000"/>
                        </a:lnSpc>
                        <a:spcAft>
                          <a:spcPts val="1200"/>
                        </a:spcAft>
                      </a:pPr>
                      <a:r>
                        <a:rPr lang="en-NZ" sz="1400" b="1">
                          <a:solidFill>
                            <a:schemeClr val="tx1"/>
                          </a:solidFill>
                          <a:effectLst/>
                        </a:rPr>
                        <a:t>Total Operating Expenses (ex gst):</a:t>
                      </a:r>
                      <a:endParaRPr lang="en-NZ" sz="1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bg2"/>
                    </a:solidFill>
                  </a:tcPr>
                </a:tc>
                <a:extLst>
                  <a:ext uri="{0D108BD9-81ED-4DB2-BD59-A6C34878D82A}">
                    <a16:rowId xmlns:a16="http://schemas.microsoft.com/office/drawing/2014/main" val="685284173"/>
                  </a:ext>
                </a:extLst>
              </a:tr>
              <a:tr h="239852">
                <a:tc>
                  <a:txBody>
                    <a:bodyPr/>
                    <a:lstStyle/>
                    <a:p>
                      <a:pPr>
                        <a:lnSpc>
                          <a:spcPct val="107000"/>
                        </a:lnSpc>
                      </a:pPr>
                      <a:endParaRPr lang="en-NZ" sz="1400" b="0">
                        <a:solidFill>
                          <a:schemeClr val="tx1"/>
                        </a:solidFill>
                        <a:effectLst/>
                        <a:latin typeface="Calibri" panose="020F0502020204030204" pitchFamily="34" charset="0"/>
                        <a:cs typeface="Times New Roman" panose="02020603050405020304" pitchFamily="18" charset="0"/>
                      </a:endParaRPr>
                    </a:p>
                  </a:txBody>
                  <a:tcPr marL="9525" marR="9525" marT="9525" marB="9525" anchor="ctr">
                    <a:noFill/>
                  </a:tcPr>
                </a:tc>
                <a:extLst>
                  <a:ext uri="{0D108BD9-81ED-4DB2-BD59-A6C34878D82A}">
                    <a16:rowId xmlns:a16="http://schemas.microsoft.com/office/drawing/2014/main" val="3916984511"/>
                  </a:ext>
                </a:extLst>
              </a:tr>
              <a:tr h="239852">
                <a:tc>
                  <a:txBody>
                    <a:bodyPr/>
                    <a:lstStyle/>
                    <a:p>
                      <a:pPr>
                        <a:lnSpc>
                          <a:spcPct val="107000"/>
                        </a:lnSpc>
                        <a:spcAft>
                          <a:spcPts val="1200"/>
                        </a:spcAft>
                      </a:pPr>
                      <a:r>
                        <a:rPr lang="en-NZ" sz="1400" b="1">
                          <a:solidFill>
                            <a:schemeClr val="tx1"/>
                          </a:solidFill>
                          <a:effectLst/>
                        </a:rPr>
                        <a:t>Net Profit / Funds Returned (ex gst):</a:t>
                      </a:r>
                      <a:endParaRPr lang="en-NZ" sz="1400" b="1">
                        <a:solidFill>
                          <a:schemeClr val="tx1"/>
                        </a:solidFill>
                        <a:effectLst/>
                        <a:latin typeface="Calibri"/>
                        <a:cs typeface="Times New Roman"/>
                      </a:endParaRPr>
                    </a:p>
                  </a:txBody>
                  <a:tcPr marL="9525" marR="9525" marT="9525" marB="9525" anchor="ctr">
                    <a:noFill/>
                  </a:tcPr>
                </a:tc>
                <a:extLst>
                  <a:ext uri="{0D108BD9-81ED-4DB2-BD59-A6C34878D82A}">
                    <a16:rowId xmlns:a16="http://schemas.microsoft.com/office/drawing/2014/main" val="3785438931"/>
                  </a:ext>
                </a:extLst>
              </a:tr>
            </a:tbl>
          </a:graphicData>
        </a:graphic>
      </p:graphicFrame>
    </p:spTree>
    <p:extLst>
      <p:ext uri="{BB962C8B-B14F-4D97-AF65-F5344CB8AC3E}">
        <p14:creationId xmlns:p14="http://schemas.microsoft.com/office/powerpoint/2010/main" val="22955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8D45F-1018-1C7E-3A9A-0AC4A78DB6A9}"/>
              </a:ext>
            </a:extLst>
          </p:cNvPr>
          <p:cNvSpPr>
            <a:spLocks noGrp="1"/>
          </p:cNvSpPr>
          <p:nvPr>
            <p:ph type="title"/>
          </p:nvPr>
        </p:nvSpPr>
        <p:spPr/>
        <p:txBody>
          <a:bodyPr/>
          <a:lstStyle/>
          <a:p>
            <a:r>
              <a:rPr lang="en-NZ"/>
              <a:t>An Employment Story </a:t>
            </a:r>
          </a:p>
        </p:txBody>
      </p:sp>
      <p:sp>
        <p:nvSpPr>
          <p:cNvPr id="3" name="Content Placeholder 2">
            <a:extLst>
              <a:ext uri="{FF2B5EF4-FFF2-40B4-BE49-F238E27FC236}">
                <a16:creationId xmlns:a16="http://schemas.microsoft.com/office/drawing/2014/main" id="{F93DE64F-D254-5E9F-1907-17E9182902FA}"/>
              </a:ext>
            </a:extLst>
          </p:cNvPr>
          <p:cNvSpPr>
            <a:spLocks noGrp="1"/>
          </p:cNvSpPr>
          <p:nvPr>
            <p:ph idx="1"/>
          </p:nvPr>
        </p:nvSpPr>
        <p:spPr>
          <a:xfrm>
            <a:off x="838200" y="1611984"/>
            <a:ext cx="6656109" cy="4564979"/>
          </a:xfrm>
        </p:spPr>
        <p:txBody>
          <a:bodyPr vert="horz" lIns="91440" tIns="45720" rIns="91440" bIns="45720" rtlCol="0" anchor="t">
            <a:normAutofit/>
          </a:bodyPr>
          <a:lstStyle/>
          <a:p>
            <a:pPr marL="0" indent="0">
              <a:buNone/>
            </a:pPr>
            <a:r>
              <a:rPr lang="en-NZ" sz="2000" i="1"/>
              <a:t>Please write a story about a jobseeker you helped gain employment. Include personal narratives, achievements, and positive outcomes they experienced. </a:t>
            </a:r>
          </a:p>
          <a:p>
            <a:pPr marL="0" indent="0" algn="ctr">
              <a:buNone/>
            </a:pPr>
            <a:endParaRPr lang="en-NZ" sz="2000" i="1"/>
          </a:p>
          <a:p>
            <a:pPr marL="0" indent="0">
              <a:buNone/>
            </a:pPr>
            <a:r>
              <a:rPr lang="en-NZ" sz="2000" i="1"/>
              <a:t>Consider: </a:t>
            </a:r>
            <a:br>
              <a:rPr lang="en-NZ" sz="2000" i="1"/>
            </a:br>
            <a:endParaRPr lang="en-NZ" sz="2000" i="1"/>
          </a:p>
          <a:p>
            <a:pPr>
              <a:buFontTx/>
              <a:buChar char="-"/>
            </a:pPr>
            <a:r>
              <a:rPr lang="en-NZ" sz="2000" i="1"/>
              <a:t>What was their situation when they came to you? </a:t>
            </a:r>
          </a:p>
          <a:p>
            <a:pPr>
              <a:buFontTx/>
              <a:buChar char="-"/>
            </a:pPr>
            <a:r>
              <a:rPr lang="en-NZ" sz="2000" i="1"/>
              <a:t>What happened along their journey to employment? </a:t>
            </a:r>
            <a:endParaRPr lang="en-NZ" sz="2000" i="1">
              <a:cs typeface="Calibri"/>
            </a:endParaRPr>
          </a:p>
          <a:p>
            <a:pPr>
              <a:buFontTx/>
              <a:buChar char="-"/>
            </a:pPr>
            <a:r>
              <a:rPr lang="en-NZ" sz="2000" i="1"/>
              <a:t>What support helped? </a:t>
            </a:r>
            <a:endParaRPr lang="en-NZ" sz="2000" i="1">
              <a:cs typeface="Calibri"/>
            </a:endParaRPr>
          </a:p>
          <a:p>
            <a:pPr>
              <a:buFontTx/>
              <a:buChar char="-"/>
            </a:pPr>
            <a:r>
              <a:rPr lang="en-NZ" sz="2000" i="1"/>
              <a:t>What does this outcome mean for the jobseeker &amp; their </a:t>
            </a:r>
            <a:r>
              <a:rPr lang="en-NZ" sz="2000" i="1" err="1"/>
              <a:t>whānau</a:t>
            </a:r>
            <a:r>
              <a:rPr lang="en-NZ" sz="2000" i="1"/>
              <a:t>? </a:t>
            </a:r>
            <a:endParaRPr lang="en-NZ" sz="2000" i="1">
              <a:cs typeface="Calibri"/>
            </a:endParaRPr>
          </a:p>
        </p:txBody>
      </p:sp>
      <p:pic>
        <p:nvPicPr>
          <p:cNvPr id="5" name="Picture 7">
            <a:extLst>
              <a:ext uri="{FF2B5EF4-FFF2-40B4-BE49-F238E27FC236}">
                <a16:creationId xmlns:a16="http://schemas.microsoft.com/office/drawing/2014/main" id="{67BFF1FB-B8DD-3FB8-D364-8EC679361D31}"/>
              </a:ext>
            </a:extLst>
          </p:cNvPr>
          <p:cNvPicPr>
            <a:picLocks noChangeAspect="1"/>
          </p:cNvPicPr>
          <p:nvPr/>
        </p:nvPicPr>
        <p:blipFill>
          <a:blip r:embed="rId2"/>
          <a:stretch>
            <a:fillRect/>
          </a:stretch>
        </p:blipFill>
        <p:spPr>
          <a:xfrm>
            <a:off x="1524000" y="5943233"/>
            <a:ext cx="2743200" cy="809625"/>
          </a:xfrm>
          <a:prstGeom prst="rect">
            <a:avLst/>
          </a:prstGeom>
        </p:spPr>
      </p:pic>
      <p:pic>
        <p:nvPicPr>
          <p:cNvPr id="6" name="Picture 8">
            <a:extLst>
              <a:ext uri="{FF2B5EF4-FFF2-40B4-BE49-F238E27FC236}">
                <a16:creationId xmlns:a16="http://schemas.microsoft.com/office/drawing/2014/main" id="{60E36303-C242-6D67-B8EB-B6EDB218E1CA}"/>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7" name="TextBox 6">
            <a:extLst>
              <a:ext uri="{FF2B5EF4-FFF2-40B4-BE49-F238E27FC236}">
                <a16:creationId xmlns:a16="http://schemas.microsoft.com/office/drawing/2014/main" id="{CC41BE5E-3B27-7072-2D7F-610B431137FF}"/>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
        <p:nvSpPr>
          <p:cNvPr id="9" name="TextBox 8">
            <a:extLst>
              <a:ext uri="{FF2B5EF4-FFF2-40B4-BE49-F238E27FC236}">
                <a16:creationId xmlns:a16="http://schemas.microsoft.com/office/drawing/2014/main" id="{657EE278-AFF8-01E3-17A9-D63DB14CA43D}"/>
              </a:ext>
            </a:extLst>
          </p:cNvPr>
          <p:cNvSpPr txBox="1"/>
          <p:nvPr/>
        </p:nvSpPr>
        <p:spPr>
          <a:xfrm>
            <a:off x="8070622" y="886121"/>
            <a:ext cx="3308806" cy="4562788"/>
          </a:xfrm>
          <a:prstGeom prst="rect">
            <a:avLst/>
          </a:prstGeom>
          <a:noFill/>
          <a:ln>
            <a:solidFill>
              <a:schemeClr val="tx1"/>
            </a:solidFill>
          </a:ln>
        </p:spPr>
        <p:txBody>
          <a:bodyPr wrap="square" rtlCol="0">
            <a:spAutoFit/>
          </a:bodyPr>
          <a:lstStyle/>
          <a:p>
            <a:pPr algn="ctr"/>
            <a:endParaRPr lang="mi-NZ" sz="1400"/>
          </a:p>
          <a:p>
            <a:pPr algn="ctr"/>
            <a:endParaRPr lang="mi-NZ" sz="1400"/>
          </a:p>
          <a:p>
            <a:pPr algn="ctr"/>
            <a:endParaRPr lang="mi-NZ" sz="1400"/>
          </a:p>
          <a:p>
            <a:pPr algn="ctr"/>
            <a:endParaRPr lang="mi-NZ" sz="1400"/>
          </a:p>
          <a:p>
            <a:pPr algn="ctr"/>
            <a:endParaRPr lang="mi-NZ" sz="1400"/>
          </a:p>
          <a:p>
            <a:pPr algn="ctr"/>
            <a:r>
              <a:rPr lang="mi-NZ" sz="1400" err="1"/>
              <a:t>Please</a:t>
            </a:r>
            <a:r>
              <a:rPr lang="mi-NZ" sz="1400"/>
              <a:t> </a:t>
            </a:r>
            <a:r>
              <a:rPr lang="mi-NZ" sz="1400" err="1"/>
              <a:t>include</a:t>
            </a:r>
            <a:r>
              <a:rPr lang="mi-NZ" sz="1400"/>
              <a:t> a </a:t>
            </a:r>
            <a:r>
              <a:rPr lang="mi-NZ" sz="1400" err="1"/>
              <a:t>photo</a:t>
            </a:r>
            <a:r>
              <a:rPr lang="mi-NZ" sz="1400"/>
              <a:t> here</a:t>
            </a:r>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r>
              <a:rPr lang="mi-NZ" sz="1400"/>
              <a:t>  </a:t>
            </a:r>
          </a:p>
          <a:p>
            <a:pPr algn="ctr"/>
            <a:endParaRPr lang="mi-NZ" sz="1050"/>
          </a:p>
          <a:p>
            <a:pPr algn="ctr"/>
            <a:endParaRPr lang="mi-NZ" sz="1400"/>
          </a:p>
          <a:p>
            <a:pPr algn="ctr"/>
            <a:endParaRPr lang="mi-NZ" sz="1400"/>
          </a:p>
          <a:p>
            <a:pPr algn="ctr"/>
            <a:endParaRPr lang="mi-NZ" sz="1400"/>
          </a:p>
          <a:p>
            <a:pPr algn="ctr"/>
            <a:endParaRPr lang="mi-NZ" sz="1400"/>
          </a:p>
          <a:p>
            <a:pPr algn="ctr"/>
            <a:endParaRPr lang="en-NZ" sz="1400"/>
          </a:p>
        </p:txBody>
      </p:sp>
    </p:spTree>
    <p:extLst>
      <p:ext uri="{BB962C8B-B14F-4D97-AF65-F5344CB8AC3E}">
        <p14:creationId xmlns:p14="http://schemas.microsoft.com/office/powerpoint/2010/main" val="302534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143C1-74E6-3F94-93EE-D2D43A89B1E8}"/>
              </a:ext>
            </a:extLst>
          </p:cNvPr>
          <p:cNvSpPr>
            <a:spLocks noGrp="1"/>
          </p:cNvSpPr>
          <p:nvPr>
            <p:ph type="title"/>
          </p:nvPr>
        </p:nvSpPr>
        <p:spPr/>
        <p:txBody>
          <a:bodyPr/>
          <a:lstStyle/>
          <a:p>
            <a:r>
              <a:rPr lang="en-NZ"/>
              <a:t>A Driver Licence Story </a:t>
            </a:r>
          </a:p>
        </p:txBody>
      </p:sp>
      <p:sp>
        <p:nvSpPr>
          <p:cNvPr id="3" name="Content Placeholder 2">
            <a:extLst>
              <a:ext uri="{FF2B5EF4-FFF2-40B4-BE49-F238E27FC236}">
                <a16:creationId xmlns:a16="http://schemas.microsoft.com/office/drawing/2014/main" id="{EE6237CC-5532-7A67-6304-C27E1959288E}"/>
              </a:ext>
            </a:extLst>
          </p:cNvPr>
          <p:cNvSpPr>
            <a:spLocks noGrp="1"/>
          </p:cNvSpPr>
          <p:nvPr>
            <p:ph idx="1"/>
          </p:nvPr>
        </p:nvSpPr>
        <p:spPr>
          <a:xfrm>
            <a:off x="838200" y="1825625"/>
            <a:ext cx="7419680" cy="3487566"/>
          </a:xfrm>
        </p:spPr>
        <p:txBody>
          <a:bodyPr vert="horz" lIns="91440" tIns="45720" rIns="91440" bIns="45720" rtlCol="0" anchor="t">
            <a:normAutofit lnSpcReduction="10000"/>
          </a:bodyPr>
          <a:lstStyle/>
          <a:p>
            <a:pPr marL="0" indent="0">
              <a:buNone/>
            </a:pPr>
            <a:r>
              <a:rPr lang="en-NZ" sz="2000" i="1"/>
              <a:t>Here you should write a story about a jobseeker you helped to gain a licence. Include personal narratives, achievements, and positive outcomes they have experienced. </a:t>
            </a:r>
            <a:br>
              <a:rPr lang="en-NZ" sz="2000" i="1"/>
            </a:br>
            <a:endParaRPr lang="en-NZ" sz="2000" i="1"/>
          </a:p>
          <a:p>
            <a:pPr marL="0" indent="0">
              <a:buNone/>
            </a:pPr>
            <a:r>
              <a:rPr lang="en-NZ" sz="2000" i="1"/>
              <a:t>Consider: </a:t>
            </a:r>
            <a:br>
              <a:rPr lang="en-NZ" sz="2000" i="1"/>
            </a:br>
            <a:endParaRPr lang="en-NZ" sz="2000" i="1"/>
          </a:p>
          <a:p>
            <a:pPr>
              <a:buFontTx/>
              <a:buChar char="-"/>
            </a:pPr>
            <a:r>
              <a:rPr lang="en-NZ" sz="2000" i="1"/>
              <a:t>What barriers were preventing the jobseeker from gaining a licence? </a:t>
            </a:r>
            <a:endParaRPr lang="en-NZ" sz="2000" i="1">
              <a:cs typeface="Calibri"/>
            </a:endParaRPr>
          </a:p>
          <a:p>
            <a:pPr>
              <a:buFontTx/>
              <a:buChar char="-"/>
            </a:pPr>
            <a:r>
              <a:rPr lang="en-NZ" sz="2000" i="1"/>
              <a:t>What happened along their journey towards gaining a licence? </a:t>
            </a:r>
            <a:endParaRPr lang="en-NZ" sz="2000" i="1">
              <a:cs typeface="Calibri" panose="020F0502020204030204"/>
            </a:endParaRPr>
          </a:p>
          <a:p>
            <a:pPr>
              <a:buFontTx/>
              <a:buChar char="-"/>
            </a:pPr>
            <a:r>
              <a:rPr lang="en-NZ" sz="2000" i="1"/>
              <a:t>What support helped? </a:t>
            </a:r>
          </a:p>
          <a:p>
            <a:pPr>
              <a:buFontTx/>
              <a:buChar char="-"/>
            </a:pPr>
            <a:r>
              <a:rPr lang="en-NZ" sz="2000" i="1"/>
              <a:t>What does this outcome mean for the jobseeker &amp; their </a:t>
            </a:r>
            <a:r>
              <a:rPr lang="en-NZ" sz="2000" i="1" err="1"/>
              <a:t>whānau</a:t>
            </a:r>
            <a:r>
              <a:rPr lang="en-NZ" sz="2000" i="1"/>
              <a:t>? </a:t>
            </a:r>
            <a:endParaRPr lang="en-NZ" sz="2000" i="1">
              <a:cs typeface="Calibri"/>
            </a:endParaRPr>
          </a:p>
          <a:p>
            <a:endParaRPr lang="en-NZ" sz="2000"/>
          </a:p>
        </p:txBody>
      </p:sp>
      <p:pic>
        <p:nvPicPr>
          <p:cNvPr id="5" name="Picture 7">
            <a:extLst>
              <a:ext uri="{FF2B5EF4-FFF2-40B4-BE49-F238E27FC236}">
                <a16:creationId xmlns:a16="http://schemas.microsoft.com/office/drawing/2014/main" id="{EDABA5E0-B6BD-AB1C-2ABF-A489DDE231E9}"/>
              </a:ext>
            </a:extLst>
          </p:cNvPr>
          <p:cNvPicPr>
            <a:picLocks noChangeAspect="1"/>
          </p:cNvPicPr>
          <p:nvPr/>
        </p:nvPicPr>
        <p:blipFill>
          <a:blip r:embed="rId2"/>
          <a:stretch>
            <a:fillRect/>
          </a:stretch>
        </p:blipFill>
        <p:spPr>
          <a:xfrm>
            <a:off x="1524000" y="5943233"/>
            <a:ext cx="2743200" cy="809625"/>
          </a:xfrm>
          <a:prstGeom prst="rect">
            <a:avLst/>
          </a:prstGeom>
        </p:spPr>
      </p:pic>
      <p:pic>
        <p:nvPicPr>
          <p:cNvPr id="6" name="Picture 8">
            <a:extLst>
              <a:ext uri="{FF2B5EF4-FFF2-40B4-BE49-F238E27FC236}">
                <a16:creationId xmlns:a16="http://schemas.microsoft.com/office/drawing/2014/main" id="{21416C43-3C4A-039F-2D8F-92ADC171879F}"/>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7" name="TextBox 6">
            <a:extLst>
              <a:ext uri="{FF2B5EF4-FFF2-40B4-BE49-F238E27FC236}">
                <a16:creationId xmlns:a16="http://schemas.microsoft.com/office/drawing/2014/main" id="{38BDA43C-9D55-E98A-BAA3-8B8F28403A00}"/>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
        <p:nvSpPr>
          <p:cNvPr id="8" name="TextBox 7">
            <a:extLst>
              <a:ext uri="{FF2B5EF4-FFF2-40B4-BE49-F238E27FC236}">
                <a16:creationId xmlns:a16="http://schemas.microsoft.com/office/drawing/2014/main" id="{FC9761AC-9A56-DFC7-0C47-649F46DEE211}"/>
              </a:ext>
            </a:extLst>
          </p:cNvPr>
          <p:cNvSpPr txBox="1"/>
          <p:nvPr/>
        </p:nvSpPr>
        <p:spPr>
          <a:xfrm>
            <a:off x="8257880" y="1037334"/>
            <a:ext cx="3308806" cy="4562788"/>
          </a:xfrm>
          <a:prstGeom prst="rect">
            <a:avLst/>
          </a:prstGeom>
          <a:noFill/>
          <a:ln>
            <a:solidFill>
              <a:schemeClr val="tx1"/>
            </a:solidFill>
          </a:ln>
        </p:spPr>
        <p:txBody>
          <a:bodyPr wrap="square" rtlCol="0">
            <a:spAutoFit/>
          </a:bodyPr>
          <a:lstStyle/>
          <a:p>
            <a:pPr algn="ctr"/>
            <a:endParaRPr lang="mi-NZ" sz="1400"/>
          </a:p>
          <a:p>
            <a:pPr algn="ctr"/>
            <a:endParaRPr lang="mi-NZ" sz="1400"/>
          </a:p>
          <a:p>
            <a:pPr algn="ctr"/>
            <a:endParaRPr lang="mi-NZ" sz="1400"/>
          </a:p>
          <a:p>
            <a:pPr algn="ctr"/>
            <a:endParaRPr lang="mi-NZ" sz="1400"/>
          </a:p>
          <a:p>
            <a:pPr algn="ctr"/>
            <a:endParaRPr lang="mi-NZ" sz="1400"/>
          </a:p>
          <a:p>
            <a:pPr algn="ctr"/>
            <a:r>
              <a:rPr lang="mi-NZ" sz="1400" err="1"/>
              <a:t>Please</a:t>
            </a:r>
            <a:r>
              <a:rPr lang="mi-NZ" sz="1400"/>
              <a:t> </a:t>
            </a:r>
            <a:r>
              <a:rPr lang="mi-NZ" sz="1400" err="1"/>
              <a:t>include</a:t>
            </a:r>
            <a:r>
              <a:rPr lang="mi-NZ" sz="1400"/>
              <a:t> a </a:t>
            </a:r>
            <a:r>
              <a:rPr lang="mi-NZ" sz="1400" err="1"/>
              <a:t>photo</a:t>
            </a:r>
            <a:r>
              <a:rPr lang="mi-NZ" sz="1400"/>
              <a:t> here</a:t>
            </a:r>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r>
              <a:rPr lang="mi-NZ" sz="1400"/>
              <a:t>  </a:t>
            </a:r>
          </a:p>
          <a:p>
            <a:pPr algn="ctr"/>
            <a:endParaRPr lang="mi-NZ" sz="1050"/>
          </a:p>
          <a:p>
            <a:pPr algn="ctr"/>
            <a:endParaRPr lang="mi-NZ" sz="1400"/>
          </a:p>
          <a:p>
            <a:pPr algn="ctr"/>
            <a:endParaRPr lang="mi-NZ" sz="1400"/>
          </a:p>
          <a:p>
            <a:pPr algn="ctr"/>
            <a:endParaRPr lang="mi-NZ" sz="1400"/>
          </a:p>
          <a:p>
            <a:pPr algn="ctr"/>
            <a:endParaRPr lang="mi-NZ" sz="1400"/>
          </a:p>
          <a:p>
            <a:pPr algn="ctr"/>
            <a:endParaRPr lang="en-NZ" sz="1400"/>
          </a:p>
        </p:txBody>
      </p:sp>
    </p:spTree>
    <p:extLst>
      <p:ext uri="{BB962C8B-B14F-4D97-AF65-F5344CB8AC3E}">
        <p14:creationId xmlns:p14="http://schemas.microsoft.com/office/powerpoint/2010/main" val="4252696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143C1-74E6-3F94-93EE-D2D43A89B1E8}"/>
              </a:ext>
            </a:extLst>
          </p:cNvPr>
          <p:cNvSpPr>
            <a:spLocks noGrp="1"/>
          </p:cNvSpPr>
          <p:nvPr>
            <p:ph type="title"/>
          </p:nvPr>
        </p:nvSpPr>
        <p:spPr/>
        <p:txBody>
          <a:bodyPr/>
          <a:lstStyle/>
          <a:p>
            <a:r>
              <a:rPr lang="en-NZ"/>
              <a:t>Ministry of Social Development Partnership </a:t>
            </a:r>
          </a:p>
        </p:txBody>
      </p:sp>
      <p:sp>
        <p:nvSpPr>
          <p:cNvPr id="3" name="Content Placeholder 2">
            <a:extLst>
              <a:ext uri="{FF2B5EF4-FFF2-40B4-BE49-F238E27FC236}">
                <a16:creationId xmlns:a16="http://schemas.microsoft.com/office/drawing/2014/main" id="{EE6237CC-5532-7A67-6304-C27E1959288E}"/>
              </a:ext>
            </a:extLst>
          </p:cNvPr>
          <p:cNvSpPr>
            <a:spLocks noGrp="1"/>
          </p:cNvSpPr>
          <p:nvPr>
            <p:ph idx="1"/>
          </p:nvPr>
        </p:nvSpPr>
        <p:spPr>
          <a:xfrm>
            <a:off x="838200" y="1825625"/>
            <a:ext cx="10558806" cy="4320651"/>
          </a:xfrm>
        </p:spPr>
        <p:txBody>
          <a:bodyPr vert="horz" lIns="91440" tIns="45720" rIns="91440" bIns="45720" rtlCol="0" anchor="t">
            <a:normAutofit/>
          </a:bodyPr>
          <a:lstStyle/>
          <a:p>
            <a:pPr marL="0" indent="0">
              <a:buNone/>
            </a:pPr>
            <a:r>
              <a:rPr lang="en-NZ" sz="2000" i="1"/>
              <a:t>Please describe how you have worked alongside your local MSD office to support a jobseeker, or, describe a partnership programme or event that you collaborated on with your local MSD office. </a:t>
            </a:r>
            <a:br>
              <a:rPr lang="en-NZ" sz="2000" i="1"/>
            </a:br>
            <a:endParaRPr lang="en-NZ" sz="2000" i="1"/>
          </a:p>
          <a:p>
            <a:pPr marL="0" indent="0">
              <a:buNone/>
            </a:pPr>
            <a:r>
              <a:rPr lang="en-NZ" sz="2000" i="1"/>
              <a:t>Consider: </a:t>
            </a:r>
            <a:br>
              <a:rPr lang="en-NZ" sz="2000" i="1"/>
            </a:br>
            <a:endParaRPr lang="en-NZ" sz="2000" i="1"/>
          </a:p>
          <a:p>
            <a:pPr>
              <a:buFontTx/>
              <a:buChar char="-"/>
            </a:pPr>
            <a:r>
              <a:rPr lang="en-NZ" sz="2000" i="1"/>
              <a:t>What was the challenge or opportunity?</a:t>
            </a:r>
            <a:endParaRPr lang="en-NZ" sz="2000" i="1">
              <a:cs typeface="Calibri"/>
            </a:endParaRPr>
          </a:p>
          <a:p>
            <a:pPr>
              <a:buFontTx/>
              <a:buChar char="-"/>
            </a:pPr>
            <a:r>
              <a:rPr lang="en-NZ" sz="2000" i="1"/>
              <a:t>How did you work together to overcome the challenge or seize the opportunity?</a:t>
            </a:r>
            <a:endParaRPr lang="en-NZ" sz="2000" i="1">
              <a:cs typeface="Calibri"/>
            </a:endParaRPr>
          </a:p>
          <a:p>
            <a:pPr>
              <a:buFontTx/>
              <a:buChar char="-"/>
            </a:pPr>
            <a:r>
              <a:rPr lang="en-NZ" sz="2000" i="1">
                <a:cs typeface="Calibri"/>
              </a:rPr>
              <a:t>What difference did the partnership make to the jobseeker or community?</a:t>
            </a:r>
          </a:p>
          <a:p>
            <a:pPr>
              <a:buFontTx/>
              <a:buChar char="-"/>
            </a:pPr>
            <a:r>
              <a:rPr lang="en-NZ" sz="2000" i="1">
                <a:cs typeface="Calibri"/>
              </a:rPr>
              <a:t>What future work are you considering do in partnership with your local MSD office going forward?</a:t>
            </a:r>
          </a:p>
          <a:p>
            <a:endParaRPr lang="en-NZ" sz="2000"/>
          </a:p>
        </p:txBody>
      </p:sp>
      <p:pic>
        <p:nvPicPr>
          <p:cNvPr id="5" name="Picture 7">
            <a:extLst>
              <a:ext uri="{FF2B5EF4-FFF2-40B4-BE49-F238E27FC236}">
                <a16:creationId xmlns:a16="http://schemas.microsoft.com/office/drawing/2014/main" id="{316C3168-77E7-7402-326C-5BC4E29C06F0}"/>
              </a:ext>
            </a:extLst>
          </p:cNvPr>
          <p:cNvPicPr>
            <a:picLocks noChangeAspect="1"/>
          </p:cNvPicPr>
          <p:nvPr/>
        </p:nvPicPr>
        <p:blipFill>
          <a:blip r:embed="rId2"/>
          <a:stretch>
            <a:fillRect/>
          </a:stretch>
        </p:blipFill>
        <p:spPr>
          <a:xfrm>
            <a:off x="1524000" y="5943233"/>
            <a:ext cx="2743200" cy="809625"/>
          </a:xfrm>
          <a:prstGeom prst="rect">
            <a:avLst/>
          </a:prstGeom>
        </p:spPr>
      </p:pic>
      <p:pic>
        <p:nvPicPr>
          <p:cNvPr id="6" name="Picture 8">
            <a:extLst>
              <a:ext uri="{FF2B5EF4-FFF2-40B4-BE49-F238E27FC236}">
                <a16:creationId xmlns:a16="http://schemas.microsoft.com/office/drawing/2014/main" id="{ABE193B1-D63B-056A-4BC7-42FB8FA8C0BC}"/>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7" name="TextBox 6">
            <a:extLst>
              <a:ext uri="{FF2B5EF4-FFF2-40B4-BE49-F238E27FC236}">
                <a16:creationId xmlns:a16="http://schemas.microsoft.com/office/drawing/2014/main" id="{500B6CD8-3DA5-2611-D7EF-3501C4670022}"/>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Tree>
    <p:extLst>
      <p:ext uri="{BB962C8B-B14F-4D97-AF65-F5344CB8AC3E}">
        <p14:creationId xmlns:p14="http://schemas.microsoft.com/office/powerpoint/2010/main" val="1436416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10FBA-70EC-9E88-59BA-701D31DA4614}"/>
              </a:ext>
            </a:extLst>
          </p:cNvPr>
          <p:cNvSpPr>
            <a:spLocks noGrp="1"/>
          </p:cNvSpPr>
          <p:nvPr>
            <p:ph type="title"/>
          </p:nvPr>
        </p:nvSpPr>
        <p:spPr/>
        <p:txBody>
          <a:bodyPr/>
          <a:lstStyle/>
          <a:p>
            <a:r>
              <a:rPr lang="en-NZ"/>
              <a:t>Partnerships &amp; Collaborations </a:t>
            </a:r>
          </a:p>
        </p:txBody>
      </p:sp>
      <p:sp>
        <p:nvSpPr>
          <p:cNvPr id="3" name="Content Placeholder 2">
            <a:extLst>
              <a:ext uri="{FF2B5EF4-FFF2-40B4-BE49-F238E27FC236}">
                <a16:creationId xmlns:a16="http://schemas.microsoft.com/office/drawing/2014/main" id="{1EABFFFF-A81C-A61C-A4B8-789D17E59E6E}"/>
              </a:ext>
            </a:extLst>
          </p:cNvPr>
          <p:cNvSpPr>
            <a:spLocks noGrp="1"/>
          </p:cNvSpPr>
          <p:nvPr>
            <p:ph idx="1"/>
          </p:nvPr>
        </p:nvSpPr>
        <p:spPr>
          <a:xfrm>
            <a:off x="838200" y="1825625"/>
            <a:ext cx="7070889" cy="3255422"/>
          </a:xfrm>
        </p:spPr>
        <p:txBody>
          <a:bodyPr vert="horz" lIns="91440" tIns="45720" rIns="91440" bIns="45720" rtlCol="0" anchor="t">
            <a:normAutofit fontScale="92500" lnSpcReduction="20000"/>
          </a:bodyPr>
          <a:lstStyle/>
          <a:p>
            <a:pPr marL="0" indent="0">
              <a:buNone/>
            </a:pPr>
            <a:r>
              <a:rPr lang="en-NZ" sz="2000" i="1"/>
              <a:t>Acknowledge any key partners, iwi, stakeholders, or organisations that have supported your employment programme. Discuss collaborations, sponsorships, or strategic alliances that have contributed to your programme’s success. This can include an employer, a school, a local NGO. </a:t>
            </a:r>
          </a:p>
          <a:p>
            <a:pPr marL="0" indent="0">
              <a:buNone/>
            </a:pPr>
            <a:r>
              <a:rPr lang="en-NZ" sz="2000" i="1"/>
              <a:t>Consider: </a:t>
            </a:r>
            <a:br>
              <a:rPr lang="en-NZ" sz="2000" i="1"/>
            </a:br>
            <a:endParaRPr lang="en-NZ" sz="2000" i="1"/>
          </a:p>
          <a:p>
            <a:pPr>
              <a:buFontTx/>
              <a:buChar char="-"/>
            </a:pPr>
            <a:r>
              <a:rPr lang="en-NZ" sz="2000" i="1"/>
              <a:t>How did you establish this relationship? </a:t>
            </a:r>
          </a:p>
          <a:p>
            <a:pPr>
              <a:buFontTx/>
              <a:buChar char="-"/>
            </a:pPr>
            <a:r>
              <a:rPr lang="en-NZ" sz="2000" i="1"/>
              <a:t>How did you work with this partner? </a:t>
            </a:r>
          </a:p>
          <a:p>
            <a:pPr>
              <a:buFontTx/>
              <a:buChar char="-"/>
            </a:pPr>
            <a:r>
              <a:rPr lang="en-NZ" sz="2000" i="1"/>
              <a:t>What was the outcome? </a:t>
            </a:r>
          </a:p>
          <a:p>
            <a:pPr>
              <a:buFontTx/>
              <a:buChar char="-"/>
            </a:pPr>
            <a:r>
              <a:rPr lang="en-NZ" sz="2000" i="1"/>
              <a:t>What does this mean going forward? </a:t>
            </a:r>
          </a:p>
          <a:p>
            <a:endParaRPr lang="en-NZ" sz="2000"/>
          </a:p>
        </p:txBody>
      </p:sp>
      <p:pic>
        <p:nvPicPr>
          <p:cNvPr id="5" name="Picture 7">
            <a:extLst>
              <a:ext uri="{FF2B5EF4-FFF2-40B4-BE49-F238E27FC236}">
                <a16:creationId xmlns:a16="http://schemas.microsoft.com/office/drawing/2014/main" id="{AA58F263-24DE-08D0-D3B9-9B21A8456EA6}"/>
              </a:ext>
            </a:extLst>
          </p:cNvPr>
          <p:cNvPicPr>
            <a:picLocks noChangeAspect="1"/>
          </p:cNvPicPr>
          <p:nvPr/>
        </p:nvPicPr>
        <p:blipFill>
          <a:blip r:embed="rId2"/>
          <a:stretch>
            <a:fillRect/>
          </a:stretch>
        </p:blipFill>
        <p:spPr>
          <a:xfrm>
            <a:off x="1524000" y="5943233"/>
            <a:ext cx="2743200" cy="809625"/>
          </a:xfrm>
          <a:prstGeom prst="rect">
            <a:avLst/>
          </a:prstGeom>
        </p:spPr>
      </p:pic>
      <p:pic>
        <p:nvPicPr>
          <p:cNvPr id="6" name="Picture 8">
            <a:extLst>
              <a:ext uri="{FF2B5EF4-FFF2-40B4-BE49-F238E27FC236}">
                <a16:creationId xmlns:a16="http://schemas.microsoft.com/office/drawing/2014/main" id="{3FD2EA81-A424-A70C-499C-55B913A254F0}"/>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7" name="TextBox 6">
            <a:extLst>
              <a:ext uri="{FF2B5EF4-FFF2-40B4-BE49-F238E27FC236}">
                <a16:creationId xmlns:a16="http://schemas.microsoft.com/office/drawing/2014/main" id="{FF616618-25FF-D58C-87BF-F26F403CA61B}"/>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
        <p:nvSpPr>
          <p:cNvPr id="8" name="TextBox 7">
            <a:extLst>
              <a:ext uri="{FF2B5EF4-FFF2-40B4-BE49-F238E27FC236}">
                <a16:creationId xmlns:a16="http://schemas.microsoft.com/office/drawing/2014/main" id="{D8D76BEE-50A6-E204-8476-8323AFBC8D2F}"/>
              </a:ext>
            </a:extLst>
          </p:cNvPr>
          <p:cNvSpPr txBox="1"/>
          <p:nvPr/>
        </p:nvSpPr>
        <p:spPr>
          <a:xfrm>
            <a:off x="8380431" y="1018096"/>
            <a:ext cx="3308806" cy="4562788"/>
          </a:xfrm>
          <a:prstGeom prst="rect">
            <a:avLst/>
          </a:prstGeom>
          <a:noFill/>
          <a:ln>
            <a:solidFill>
              <a:schemeClr val="tx1"/>
            </a:solidFill>
          </a:ln>
        </p:spPr>
        <p:txBody>
          <a:bodyPr wrap="square" rtlCol="0">
            <a:spAutoFit/>
          </a:bodyPr>
          <a:lstStyle/>
          <a:p>
            <a:pPr algn="ctr"/>
            <a:endParaRPr lang="mi-NZ" sz="1400"/>
          </a:p>
          <a:p>
            <a:pPr algn="ctr"/>
            <a:endParaRPr lang="mi-NZ" sz="1400"/>
          </a:p>
          <a:p>
            <a:pPr algn="ctr"/>
            <a:endParaRPr lang="mi-NZ" sz="1400"/>
          </a:p>
          <a:p>
            <a:pPr algn="ctr"/>
            <a:endParaRPr lang="mi-NZ" sz="1400"/>
          </a:p>
          <a:p>
            <a:pPr algn="ctr"/>
            <a:endParaRPr lang="mi-NZ" sz="1400"/>
          </a:p>
          <a:p>
            <a:pPr algn="ctr"/>
            <a:r>
              <a:rPr lang="mi-NZ" sz="1400" err="1"/>
              <a:t>Please</a:t>
            </a:r>
            <a:r>
              <a:rPr lang="mi-NZ" sz="1400"/>
              <a:t> </a:t>
            </a:r>
            <a:r>
              <a:rPr lang="mi-NZ" sz="1400" err="1"/>
              <a:t>include</a:t>
            </a:r>
            <a:r>
              <a:rPr lang="mi-NZ" sz="1400"/>
              <a:t> a </a:t>
            </a:r>
            <a:r>
              <a:rPr lang="mi-NZ" sz="1400" err="1"/>
              <a:t>photo</a:t>
            </a:r>
            <a:r>
              <a:rPr lang="mi-NZ" sz="1400"/>
              <a:t> here</a:t>
            </a:r>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endParaRPr lang="mi-NZ" sz="1400"/>
          </a:p>
          <a:p>
            <a:pPr algn="ctr"/>
            <a:r>
              <a:rPr lang="mi-NZ" sz="1400"/>
              <a:t>  </a:t>
            </a:r>
          </a:p>
          <a:p>
            <a:pPr algn="ctr"/>
            <a:endParaRPr lang="mi-NZ" sz="1050"/>
          </a:p>
          <a:p>
            <a:pPr algn="ctr"/>
            <a:endParaRPr lang="mi-NZ" sz="1400"/>
          </a:p>
          <a:p>
            <a:pPr algn="ctr"/>
            <a:endParaRPr lang="mi-NZ" sz="1400"/>
          </a:p>
          <a:p>
            <a:pPr algn="ctr"/>
            <a:endParaRPr lang="mi-NZ" sz="1400"/>
          </a:p>
          <a:p>
            <a:pPr algn="ctr"/>
            <a:endParaRPr lang="mi-NZ" sz="1400"/>
          </a:p>
          <a:p>
            <a:pPr algn="ctr"/>
            <a:endParaRPr lang="en-NZ" sz="1400"/>
          </a:p>
        </p:txBody>
      </p:sp>
    </p:spTree>
    <p:extLst>
      <p:ext uri="{BB962C8B-B14F-4D97-AF65-F5344CB8AC3E}">
        <p14:creationId xmlns:p14="http://schemas.microsoft.com/office/powerpoint/2010/main" val="2177005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C5238-9994-C0FB-A5D7-489F5E45DD1F}"/>
              </a:ext>
            </a:extLst>
          </p:cNvPr>
          <p:cNvSpPr>
            <a:spLocks noGrp="1"/>
          </p:cNvSpPr>
          <p:nvPr>
            <p:ph type="title"/>
          </p:nvPr>
        </p:nvSpPr>
        <p:spPr>
          <a:xfrm>
            <a:off x="3310380" y="-79721"/>
            <a:ext cx="10515600" cy="1325563"/>
          </a:xfrm>
        </p:spPr>
        <p:txBody>
          <a:bodyPr>
            <a:normAutofit/>
          </a:bodyPr>
          <a:lstStyle/>
          <a:p>
            <a:r>
              <a:rPr lang="en-NZ" sz="3600"/>
              <a:t>Testimonials – Jobseekers </a:t>
            </a:r>
          </a:p>
        </p:txBody>
      </p:sp>
      <p:pic>
        <p:nvPicPr>
          <p:cNvPr id="5" name="Picture 7">
            <a:extLst>
              <a:ext uri="{FF2B5EF4-FFF2-40B4-BE49-F238E27FC236}">
                <a16:creationId xmlns:a16="http://schemas.microsoft.com/office/drawing/2014/main" id="{9385FECA-AE32-7521-51F6-CC893DBEBEBF}"/>
              </a:ext>
            </a:extLst>
          </p:cNvPr>
          <p:cNvPicPr>
            <a:picLocks noChangeAspect="1"/>
          </p:cNvPicPr>
          <p:nvPr/>
        </p:nvPicPr>
        <p:blipFill>
          <a:blip r:embed="rId2"/>
          <a:stretch>
            <a:fillRect/>
          </a:stretch>
        </p:blipFill>
        <p:spPr>
          <a:xfrm>
            <a:off x="1524000" y="5943233"/>
            <a:ext cx="2743200" cy="809625"/>
          </a:xfrm>
          <a:prstGeom prst="rect">
            <a:avLst/>
          </a:prstGeom>
        </p:spPr>
      </p:pic>
      <p:pic>
        <p:nvPicPr>
          <p:cNvPr id="6" name="Picture 8">
            <a:extLst>
              <a:ext uri="{FF2B5EF4-FFF2-40B4-BE49-F238E27FC236}">
                <a16:creationId xmlns:a16="http://schemas.microsoft.com/office/drawing/2014/main" id="{C8B4D805-314D-5179-43B8-BEF710107749}"/>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7" name="TextBox 6">
            <a:extLst>
              <a:ext uri="{FF2B5EF4-FFF2-40B4-BE49-F238E27FC236}">
                <a16:creationId xmlns:a16="http://schemas.microsoft.com/office/drawing/2014/main" id="{A468BD62-94DA-2AD7-94AE-256BF4EDAB5D}"/>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
        <p:nvSpPr>
          <p:cNvPr id="8" name="TextBox 7">
            <a:extLst>
              <a:ext uri="{FF2B5EF4-FFF2-40B4-BE49-F238E27FC236}">
                <a16:creationId xmlns:a16="http://schemas.microsoft.com/office/drawing/2014/main" id="{70684610-8CAC-781B-95E8-C33FFF9C0301}"/>
              </a:ext>
            </a:extLst>
          </p:cNvPr>
          <p:cNvSpPr txBox="1"/>
          <p:nvPr/>
        </p:nvSpPr>
        <p:spPr>
          <a:xfrm>
            <a:off x="8957295" y="1065186"/>
            <a:ext cx="3129698" cy="3054682"/>
          </a:xfrm>
          <a:prstGeom prst="rect">
            <a:avLst/>
          </a:prstGeom>
          <a:noFill/>
          <a:ln>
            <a:solidFill>
              <a:schemeClr val="tx1"/>
            </a:solidFill>
          </a:ln>
        </p:spPr>
        <p:txBody>
          <a:bodyPr wrap="square" rtlCol="0">
            <a:spAutoFit/>
          </a:bodyPr>
          <a:lstStyle/>
          <a:p>
            <a:pPr algn="ctr"/>
            <a:endParaRPr lang="mi-NZ" sz="1400"/>
          </a:p>
          <a:p>
            <a:pPr algn="ctr"/>
            <a:endParaRPr lang="mi-NZ" sz="1400"/>
          </a:p>
          <a:p>
            <a:pPr algn="ctr"/>
            <a:endParaRPr lang="mi-NZ" sz="1400"/>
          </a:p>
          <a:p>
            <a:pPr algn="ctr"/>
            <a:endParaRPr lang="mi-NZ" sz="1400"/>
          </a:p>
          <a:p>
            <a:pPr algn="ctr"/>
            <a:endParaRPr lang="mi-NZ" sz="1400"/>
          </a:p>
          <a:p>
            <a:pPr algn="ctr"/>
            <a:r>
              <a:rPr lang="mi-NZ" sz="1400" err="1"/>
              <a:t>Please</a:t>
            </a:r>
            <a:r>
              <a:rPr lang="mi-NZ" sz="1400"/>
              <a:t> </a:t>
            </a:r>
            <a:r>
              <a:rPr lang="mi-NZ" sz="1400" err="1"/>
              <a:t>include</a:t>
            </a:r>
            <a:r>
              <a:rPr lang="mi-NZ" sz="1400"/>
              <a:t> a </a:t>
            </a:r>
            <a:r>
              <a:rPr lang="mi-NZ" sz="1400" err="1"/>
              <a:t>photo</a:t>
            </a:r>
            <a:r>
              <a:rPr lang="mi-NZ" sz="1400"/>
              <a:t> here</a:t>
            </a:r>
          </a:p>
          <a:p>
            <a:pPr algn="ctr"/>
            <a:endParaRPr lang="mi-NZ" sz="1400"/>
          </a:p>
          <a:p>
            <a:pPr algn="ctr"/>
            <a:r>
              <a:rPr lang="mi-NZ" sz="1400"/>
              <a:t>  </a:t>
            </a:r>
          </a:p>
          <a:p>
            <a:pPr algn="ctr"/>
            <a:endParaRPr lang="mi-NZ" sz="1050"/>
          </a:p>
          <a:p>
            <a:pPr algn="ctr"/>
            <a:endParaRPr lang="mi-NZ" sz="1400"/>
          </a:p>
          <a:p>
            <a:pPr algn="ctr"/>
            <a:endParaRPr lang="mi-NZ" sz="1400"/>
          </a:p>
          <a:p>
            <a:pPr algn="ctr"/>
            <a:endParaRPr lang="mi-NZ" sz="1400"/>
          </a:p>
          <a:p>
            <a:pPr algn="ctr"/>
            <a:endParaRPr lang="mi-NZ" sz="1400"/>
          </a:p>
          <a:p>
            <a:pPr algn="ctr"/>
            <a:endParaRPr lang="en-NZ" sz="1400"/>
          </a:p>
        </p:txBody>
      </p:sp>
      <p:sp>
        <p:nvSpPr>
          <p:cNvPr id="11" name="Content Placeholder 2">
            <a:extLst>
              <a:ext uri="{FF2B5EF4-FFF2-40B4-BE49-F238E27FC236}">
                <a16:creationId xmlns:a16="http://schemas.microsoft.com/office/drawing/2014/main" id="{7EE5ADE6-7D1D-31A6-6244-12F0CA15992A}"/>
              </a:ext>
            </a:extLst>
          </p:cNvPr>
          <p:cNvSpPr txBox="1">
            <a:spLocks/>
          </p:cNvSpPr>
          <p:nvPr/>
        </p:nvSpPr>
        <p:spPr>
          <a:xfrm>
            <a:off x="557163" y="1027500"/>
            <a:ext cx="8047742" cy="399065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NZ" sz="2000" i="1"/>
              <a:t>Here you should include testimonials from jobseekers you have worked with.</a:t>
            </a:r>
          </a:p>
        </p:txBody>
      </p:sp>
    </p:spTree>
    <p:extLst>
      <p:ext uri="{BB962C8B-B14F-4D97-AF65-F5344CB8AC3E}">
        <p14:creationId xmlns:p14="http://schemas.microsoft.com/office/powerpoint/2010/main" val="195772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C5238-9994-C0FB-A5D7-489F5E45DD1F}"/>
              </a:ext>
            </a:extLst>
          </p:cNvPr>
          <p:cNvSpPr>
            <a:spLocks noGrp="1"/>
          </p:cNvSpPr>
          <p:nvPr>
            <p:ph type="title"/>
          </p:nvPr>
        </p:nvSpPr>
        <p:spPr>
          <a:xfrm>
            <a:off x="3310380" y="-79721"/>
            <a:ext cx="10515600" cy="1325563"/>
          </a:xfrm>
        </p:spPr>
        <p:txBody>
          <a:bodyPr>
            <a:normAutofit/>
          </a:bodyPr>
          <a:lstStyle/>
          <a:p>
            <a:r>
              <a:rPr lang="en-NZ" sz="3600"/>
              <a:t>Testimonials – Employer </a:t>
            </a:r>
          </a:p>
        </p:txBody>
      </p:sp>
      <p:sp>
        <p:nvSpPr>
          <p:cNvPr id="3" name="Content Placeholder 2">
            <a:extLst>
              <a:ext uri="{FF2B5EF4-FFF2-40B4-BE49-F238E27FC236}">
                <a16:creationId xmlns:a16="http://schemas.microsoft.com/office/drawing/2014/main" id="{030BF289-EA4E-D52B-41C2-EBD9E0C8F9D7}"/>
              </a:ext>
            </a:extLst>
          </p:cNvPr>
          <p:cNvSpPr>
            <a:spLocks noGrp="1"/>
          </p:cNvSpPr>
          <p:nvPr>
            <p:ph idx="1"/>
          </p:nvPr>
        </p:nvSpPr>
        <p:spPr>
          <a:xfrm>
            <a:off x="294127" y="1001419"/>
            <a:ext cx="8358827" cy="3990652"/>
          </a:xfrm>
        </p:spPr>
        <p:txBody>
          <a:bodyPr vert="horz" lIns="91440" tIns="45720" rIns="91440" bIns="45720" rtlCol="0" anchor="t">
            <a:normAutofit/>
          </a:bodyPr>
          <a:lstStyle/>
          <a:p>
            <a:pPr marL="0" indent="0">
              <a:buNone/>
            </a:pPr>
            <a:r>
              <a:rPr lang="en-NZ" sz="2000" i="1"/>
              <a:t>Here you should include testimonials from employers you have worked with.</a:t>
            </a:r>
          </a:p>
        </p:txBody>
      </p:sp>
      <p:pic>
        <p:nvPicPr>
          <p:cNvPr id="5" name="Picture 7">
            <a:extLst>
              <a:ext uri="{FF2B5EF4-FFF2-40B4-BE49-F238E27FC236}">
                <a16:creationId xmlns:a16="http://schemas.microsoft.com/office/drawing/2014/main" id="{9385FECA-AE32-7521-51F6-CC893DBEBEBF}"/>
              </a:ext>
            </a:extLst>
          </p:cNvPr>
          <p:cNvPicPr>
            <a:picLocks noChangeAspect="1"/>
          </p:cNvPicPr>
          <p:nvPr/>
        </p:nvPicPr>
        <p:blipFill>
          <a:blip r:embed="rId2"/>
          <a:stretch>
            <a:fillRect/>
          </a:stretch>
        </p:blipFill>
        <p:spPr>
          <a:xfrm>
            <a:off x="1524000" y="5943233"/>
            <a:ext cx="2743200" cy="809625"/>
          </a:xfrm>
          <a:prstGeom prst="rect">
            <a:avLst/>
          </a:prstGeom>
        </p:spPr>
      </p:pic>
      <p:pic>
        <p:nvPicPr>
          <p:cNvPr id="6" name="Picture 8">
            <a:extLst>
              <a:ext uri="{FF2B5EF4-FFF2-40B4-BE49-F238E27FC236}">
                <a16:creationId xmlns:a16="http://schemas.microsoft.com/office/drawing/2014/main" id="{C8B4D805-314D-5179-43B8-BEF710107749}"/>
              </a:ext>
            </a:extLst>
          </p:cNvPr>
          <p:cNvPicPr>
            <a:picLocks noChangeAspect="1"/>
          </p:cNvPicPr>
          <p:nvPr/>
        </p:nvPicPr>
        <p:blipFill rotWithShape="1">
          <a:blip r:embed="rId3"/>
          <a:srcRect t="23504" r="855" b="26496"/>
          <a:stretch/>
        </p:blipFill>
        <p:spPr>
          <a:xfrm>
            <a:off x="5029201" y="5890845"/>
            <a:ext cx="1840524" cy="961297"/>
          </a:xfrm>
          <a:prstGeom prst="rect">
            <a:avLst/>
          </a:prstGeom>
        </p:spPr>
      </p:pic>
      <p:sp>
        <p:nvSpPr>
          <p:cNvPr id="7" name="TextBox 6">
            <a:extLst>
              <a:ext uri="{FF2B5EF4-FFF2-40B4-BE49-F238E27FC236}">
                <a16:creationId xmlns:a16="http://schemas.microsoft.com/office/drawing/2014/main" id="{A468BD62-94DA-2AD7-94AE-256BF4EDAB5D}"/>
              </a:ext>
            </a:extLst>
          </p:cNvPr>
          <p:cNvSpPr txBox="1"/>
          <p:nvPr/>
        </p:nvSpPr>
        <p:spPr>
          <a:xfrm>
            <a:off x="7623957" y="5989760"/>
            <a:ext cx="2101068"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Calibri"/>
                <a:cs typeface="Calibri"/>
              </a:rPr>
              <a:t>Insert your logo here</a:t>
            </a:r>
          </a:p>
        </p:txBody>
      </p:sp>
      <p:sp>
        <p:nvSpPr>
          <p:cNvPr id="8" name="TextBox 7">
            <a:extLst>
              <a:ext uri="{FF2B5EF4-FFF2-40B4-BE49-F238E27FC236}">
                <a16:creationId xmlns:a16="http://schemas.microsoft.com/office/drawing/2014/main" id="{70684610-8CAC-781B-95E8-C33FFF9C0301}"/>
              </a:ext>
            </a:extLst>
          </p:cNvPr>
          <p:cNvSpPr txBox="1"/>
          <p:nvPr/>
        </p:nvSpPr>
        <p:spPr>
          <a:xfrm>
            <a:off x="8709056" y="1137529"/>
            <a:ext cx="3129698" cy="3054682"/>
          </a:xfrm>
          <a:prstGeom prst="rect">
            <a:avLst/>
          </a:prstGeom>
          <a:noFill/>
          <a:ln>
            <a:solidFill>
              <a:schemeClr val="tx1"/>
            </a:solidFill>
          </a:ln>
        </p:spPr>
        <p:txBody>
          <a:bodyPr wrap="square" rtlCol="0">
            <a:spAutoFit/>
          </a:bodyPr>
          <a:lstStyle/>
          <a:p>
            <a:pPr algn="ctr"/>
            <a:endParaRPr lang="mi-NZ" sz="1400"/>
          </a:p>
          <a:p>
            <a:pPr algn="ctr"/>
            <a:endParaRPr lang="mi-NZ" sz="1400"/>
          </a:p>
          <a:p>
            <a:pPr algn="ctr"/>
            <a:endParaRPr lang="mi-NZ" sz="1400"/>
          </a:p>
          <a:p>
            <a:pPr algn="ctr"/>
            <a:endParaRPr lang="mi-NZ" sz="1400"/>
          </a:p>
          <a:p>
            <a:pPr algn="ctr"/>
            <a:endParaRPr lang="mi-NZ" sz="1400"/>
          </a:p>
          <a:p>
            <a:pPr algn="ctr"/>
            <a:r>
              <a:rPr lang="mi-NZ" sz="1400" err="1"/>
              <a:t>Please</a:t>
            </a:r>
            <a:r>
              <a:rPr lang="mi-NZ" sz="1400"/>
              <a:t> </a:t>
            </a:r>
            <a:r>
              <a:rPr lang="mi-NZ" sz="1400" err="1"/>
              <a:t>include</a:t>
            </a:r>
            <a:r>
              <a:rPr lang="mi-NZ" sz="1400"/>
              <a:t> a </a:t>
            </a:r>
            <a:r>
              <a:rPr lang="mi-NZ" sz="1400" err="1"/>
              <a:t>photo</a:t>
            </a:r>
            <a:r>
              <a:rPr lang="mi-NZ" sz="1400"/>
              <a:t> here</a:t>
            </a:r>
          </a:p>
          <a:p>
            <a:pPr algn="ctr"/>
            <a:endParaRPr lang="mi-NZ" sz="1400"/>
          </a:p>
          <a:p>
            <a:pPr algn="ctr"/>
            <a:r>
              <a:rPr lang="mi-NZ" sz="1400"/>
              <a:t>  </a:t>
            </a:r>
          </a:p>
          <a:p>
            <a:pPr algn="ctr"/>
            <a:endParaRPr lang="mi-NZ" sz="1050"/>
          </a:p>
          <a:p>
            <a:pPr algn="ctr"/>
            <a:endParaRPr lang="mi-NZ" sz="1400"/>
          </a:p>
          <a:p>
            <a:pPr algn="ctr"/>
            <a:endParaRPr lang="mi-NZ" sz="1400"/>
          </a:p>
          <a:p>
            <a:pPr algn="ctr"/>
            <a:endParaRPr lang="mi-NZ" sz="1400"/>
          </a:p>
          <a:p>
            <a:pPr algn="ctr"/>
            <a:endParaRPr lang="mi-NZ" sz="1400"/>
          </a:p>
          <a:p>
            <a:pPr algn="ctr"/>
            <a:endParaRPr lang="en-NZ" sz="1400"/>
          </a:p>
        </p:txBody>
      </p:sp>
    </p:spTree>
    <p:extLst>
      <p:ext uri="{BB962C8B-B14F-4D97-AF65-F5344CB8AC3E}">
        <p14:creationId xmlns:p14="http://schemas.microsoft.com/office/powerpoint/2010/main" val="3980722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C93ED3F13316CC4E9EE5EAD5AFED26F8" ma:contentTypeVersion="19" ma:contentTypeDescription="Create a new document." ma:contentTypeScope="" ma:versionID="08acbfa29806bd29466d46d5bba1ff78">
  <xsd:schema xmlns:xsd="http://www.w3.org/2001/XMLSchema" xmlns:xs="http://www.w3.org/2001/XMLSchema" xmlns:p="http://schemas.microsoft.com/office/2006/metadata/properties" xmlns:ns2="7138f3ae-ac72-4508-8714-fa67e8ee2ef7" xmlns:ns3="927ede23-2b62-4dd1-9914-a117f1bb7d6e" targetNamespace="http://schemas.microsoft.com/office/2006/metadata/properties" ma:root="true" ma:fieldsID="8a44146a731b2f57b4027b79ff0dc220" ns2:_="" ns3:_="">
    <xsd:import namespace="7138f3ae-ac72-4508-8714-fa67e8ee2ef7"/>
    <xsd:import namespace="927ede23-2b62-4dd1-9914-a117f1bb7d6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Purpose" minOccurs="0"/>
                <xsd:element ref="ns2:Council" minOccurs="0"/>
                <xsd:element ref="ns2:lcf76f155ced4ddcb4097134ff3c332f" minOccurs="0"/>
                <xsd:element ref="ns3:TaxCatchAll" minOccurs="0"/>
                <xsd:element ref="ns3:_dlc_DocId" minOccurs="0"/>
                <xsd:element ref="ns3:_dlc_DocIdUrl" minOccurs="0"/>
                <xsd:element ref="ns3:_dlc_DocIdPersistId"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38f3ae-ac72-4508-8714-fa67e8ee2e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Purpose" ma:index="21" nillable="true" ma:displayName="Purpose" ma:format="Dropdown" ma:internalName="Purpose">
      <xsd:simpleType>
        <xsd:restriction base="dms:Text">
          <xsd:maxLength value="255"/>
        </xsd:restriction>
      </xsd:simpleType>
    </xsd:element>
    <xsd:element name="Council" ma:index="22" nillable="true" ma:displayName="Council" ma:format="Dropdown" ma:internalName="Council">
      <xsd:simpleType>
        <xsd:restriction base="dms:Text">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83553b31-07ee-45b9-941d-a367284e1b9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27ede23-2b62-4dd1-9914-a117f1bb7d6e"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9bb9d2c-38b9-449d-bc94-7969e92293c3}" ma:internalName="TaxCatchAll" ma:showField="CatchAllData" ma:web="927ede23-2b62-4dd1-9914-a117f1bb7d6e">
      <xsd:complexType>
        <xsd:complexContent>
          <xsd:extension base="dms:MultiChoiceLookup">
            <xsd:sequence>
              <xsd:element name="Value" type="dms:Lookup" maxOccurs="unbounded" minOccurs="0" nillable="true"/>
            </xsd:sequence>
          </xsd:extension>
        </xsd:complexContent>
      </xsd:complexType>
    </xsd:element>
    <xsd:element name="_dlc_DocId" ma:index="26" nillable="true" ma:displayName="Document ID Value" ma:description="The value of the document ID assigned to this item." ma:indexed="true" ma:internalName="_dlc_DocId" ma:readOnly="true">
      <xsd:simpleType>
        <xsd:restriction base="dms:Text"/>
      </xsd:simpleType>
    </xsd:element>
    <xsd:element name="_dlc_DocIdUrl" ma:index="2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7138f3ae-ac72-4508-8714-fa67e8ee2ef7">
      <Terms xmlns="http://schemas.microsoft.com/office/infopath/2007/PartnerControls"/>
    </lcf76f155ced4ddcb4097134ff3c332f>
    <Purpose xmlns="7138f3ae-ac72-4508-8714-fa67e8ee2ef7" xsi:nil="true"/>
    <Council xmlns="7138f3ae-ac72-4508-8714-fa67e8ee2ef7" xsi:nil="true"/>
    <TaxCatchAll xmlns="927ede23-2b62-4dd1-9914-a117f1bb7d6e" xsi:nil="true"/>
    <_dlc_DocId xmlns="927ede23-2b62-4dd1-9914-a117f1bb7d6e">DOCS-922034193-6571</_dlc_DocId>
    <_dlc_DocIdUrl xmlns="927ede23-2b62-4dd1-9914-a117f1bb7d6e">
      <Url>https://localgovnz.sharepoint.com/sites/MTFJ682/_layouts/15/DocIdRedir.aspx?ID=DOCS-922034193-6571</Url>
      <Description>DOCS-922034193-6571</Description>
    </_dlc_DocIdUrl>
  </documentManagement>
</p:properties>
</file>

<file path=customXml/itemProps1.xml><?xml version="1.0" encoding="utf-8"?>
<ds:datastoreItem xmlns:ds="http://schemas.openxmlformats.org/officeDocument/2006/customXml" ds:itemID="{4267414E-3667-4DF9-BBE9-78BBA7F766B6}">
  <ds:schemaRefs>
    <ds:schemaRef ds:uri="http://schemas.microsoft.com/sharepoint/events"/>
  </ds:schemaRefs>
</ds:datastoreItem>
</file>

<file path=customXml/itemProps2.xml><?xml version="1.0" encoding="utf-8"?>
<ds:datastoreItem xmlns:ds="http://schemas.openxmlformats.org/officeDocument/2006/customXml" ds:itemID="{B781718E-A83F-4370-82ED-BB308E529C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38f3ae-ac72-4508-8714-fa67e8ee2ef7"/>
    <ds:schemaRef ds:uri="927ede23-2b62-4dd1-9914-a117f1bb7d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7FEDEAF-F719-42AE-9E19-EE87CDCBDA8B}">
  <ds:schemaRefs>
    <ds:schemaRef ds:uri="http://schemas.microsoft.com/sharepoint/v3/contenttype/forms"/>
  </ds:schemaRefs>
</ds:datastoreItem>
</file>

<file path=customXml/itemProps4.xml><?xml version="1.0" encoding="utf-8"?>
<ds:datastoreItem xmlns:ds="http://schemas.openxmlformats.org/officeDocument/2006/customXml" ds:itemID="{38FB8E5B-8E79-4315-86C9-39F3AF6835E7}">
  <ds:schemaRefs>
    <ds:schemaRef ds:uri="7138f3ae-ac72-4508-8714-fa67e8ee2ef7"/>
    <ds:schemaRef ds:uri="927ede23-2b62-4dd1-9914-a117f1bb7d6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757</Words>
  <Application>Microsoft Office PowerPoint</Application>
  <PresentationFormat>Widescreen</PresentationFormat>
  <Paragraphs>182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Employment Programme  End of Financial Year Report to 30 June 2024</vt:lpstr>
      <vt:lpstr>Introduction from Mayor [Mayor’s Name]</vt:lpstr>
      <vt:lpstr>Outcomes for the community Please include some high level outcomes here: </vt:lpstr>
      <vt:lpstr>An Employment Story </vt:lpstr>
      <vt:lpstr>A Driver Licence Story </vt:lpstr>
      <vt:lpstr>Ministry of Social Development Partnership </vt:lpstr>
      <vt:lpstr>Partnerships &amp; Collaborations </vt:lpstr>
      <vt:lpstr>Testimonials – Jobseekers </vt:lpstr>
      <vt:lpstr>Testimonials – Employer </vt:lpstr>
      <vt:lpstr>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Programme: End of Financial Year Report</dc:title>
  <dc:creator>Rinette van Kradenburg</dc:creator>
  <cp:lastModifiedBy>Tammie Metcalfe</cp:lastModifiedBy>
  <cp:revision>9</cp:revision>
  <dcterms:created xsi:type="dcterms:W3CDTF">2023-06-12T01:20:05Z</dcterms:created>
  <dcterms:modified xsi:type="dcterms:W3CDTF">2024-01-25T22:37:45Z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0x010100C93ED3F13316CC4E9EE5EAD5AFED26F8</vt:lpwstr>
  </property>
  <property fmtid="{D5CDD505-2E9C-101B-9397-08002B2CF9AE}" pid="3" name="_dlc_DocIdItemGuid">
    <vt:lpwstr>d5129a4e-c936-4a89-84dd-0951701549f4</vt:lpwstr>
  </property>
  <property fmtid="{D5CDD505-2E9C-101B-9397-08002B2CF9AE}" pid="4" name="MediaServiceImageTags">
    <vt:lpwstr/>
  </property>
</Properties>
</file>